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58" r:id="rId6"/>
    <p:sldId id="259" r:id="rId7"/>
    <p:sldId id="260" r:id="rId8"/>
    <p:sldId id="261" r:id="rId9"/>
    <p:sldId id="262" r:id="rId10"/>
    <p:sldId id="269" r:id="rId11"/>
    <p:sldId id="274" r:id="rId12"/>
    <p:sldId id="264" r:id="rId13"/>
    <p:sldId id="265" r:id="rId14"/>
    <p:sldId id="266" r:id="rId15"/>
    <p:sldId id="268" r:id="rId16"/>
    <p:sldId id="270" r:id="rId17"/>
    <p:sldId id="267" r:id="rId18"/>
    <p:sldId id="271" r:id="rId19"/>
    <p:sldId id="272" r:id="rId20"/>
    <p:sldId id="273" r:id="rId21"/>
    <p:sldId id="275" r:id="rId22"/>
    <p:sldId id="276" r:id="rId23"/>
    <p:sldId id="277" r:id="rId24"/>
    <p:sldId id="278" r:id="rId25"/>
    <p:sldId id="279" r:id="rId26"/>
    <p:sldId id="280" r:id="rId27"/>
    <p:sldId id="281" r:id="rId28"/>
    <p:sldId id="282" r:id="rId29"/>
    <p:sldId id="285" r:id="rId30"/>
    <p:sldId id="286" r:id="rId31"/>
    <p:sldId id="287"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CE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21" d="100"/>
          <a:sy n="121" d="100"/>
        </p:scale>
        <p:origin x="132"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09/21/2020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09/21/2020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09/21/2020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09/21/2020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09/21/2020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09/21/2020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09/21/2020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09/21/2020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09/21/2020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09/21/2020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09/21/2020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09/21/2020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09/21/2020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09/21/2020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09/21/2020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eveloper.blackbaud.com/skyapi/docs"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blackbaud.com/skyapi/docs/authorization/auth-code-flow" TargetMode="Externa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park.fsu.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Building a Custom Crowdfunding Website Using Blackbaud SKY API and Blackbaud CRM</a:t>
            </a:r>
          </a:p>
        </p:txBody>
      </p:sp>
      <p:sp>
        <p:nvSpPr>
          <p:cNvPr id="3" name="Subtitle 2"/>
          <p:cNvSpPr>
            <a:spLocks noGrp="1"/>
          </p:cNvSpPr>
          <p:nvPr>
            <p:ph type="subTitle" idx="1"/>
          </p:nvPr>
        </p:nvSpPr>
        <p:spPr>
          <a:xfrm>
            <a:off x="810001" y="5280846"/>
            <a:ext cx="10572000" cy="1323153"/>
          </a:xfrm>
        </p:spPr>
        <p:txBody>
          <a:bodyPr/>
          <a:lstStyle/>
          <a:p>
            <a:pPr>
              <a:spcAft>
                <a:spcPts val="0"/>
              </a:spcAft>
            </a:pPr>
            <a:r>
              <a:rPr lang="en-US" dirty="0"/>
              <a:t>Florida State University Foundation</a:t>
            </a:r>
          </a:p>
          <a:p>
            <a:pPr>
              <a:spcAft>
                <a:spcPts val="0"/>
              </a:spcAft>
            </a:pPr>
            <a:r>
              <a:rPr lang="en-US" dirty="0"/>
              <a:t>Presented by </a:t>
            </a:r>
            <a:r>
              <a:rPr lang="en-US" dirty="0">
                <a:solidFill>
                  <a:srgbClr val="FFFF00"/>
                </a:solidFill>
              </a:rPr>
              <a:t>Jeff Bauer</a:t>
            </a:r>
            <a:r>
              <a:rPr lang="en-US" dirty="0"/>
              <a:t>, Director of Information Services</a:t>
            </a:r>
          </a:p>
          <a:p>
            <a:pPr>
              <a:spcAft>
                <a:spcPts val="0"/>
              </a:spcAft>
            </a:pPr>
            <a:r>
              <a:rPr lang="en-US" dirty="0"/>
              <a:t>Content by the Spark Development Team: </a:t>
            </a:r>
            <a:r>
              <a:rPr lang="en-US" dirty="0">
                <a:solidFill>
                  <a:srgbClr val="FFFF00"/>
                </a:solidFill>
              </a:rPr>
              <a:t>Tiehu Jiang, Karina Perez, Danny Brown</a:t>
            </a:r>
          </a:p>
        </p:txBody>
      </p:sp>
      <p:sp>
        <p:nvSpPr>
          <p:cNvPr id="4" name="Title 1"/>
          <p:cNvSpPr txBox="1">
            <a:spLocks/>
          </p:cNvSpPr>
          <p:nvPr/>
        </p:nvSpPr>
        <p:spPr>
          <a:xfrm>
            <a:off x="810001" y="516782"/>
            <a:ext cx="10572000" cy="51714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accent1">
                    <a:lumMod val="40000"/>
                    <a:lumOff val="60000"/>
                  </a:schemeClr>
                </a:solidFill>
              </a:rPr>
              <a:t>Blackbaud Developers Conference 2020 – </a:t>
            </a:r>
            <a:r>
              <a:rPr lang="en-US" sz="2800" i="1" dirty="0">
                <a:solidFill>
                  <a:schemeClr val="accent1">
                    <a:lumMod val="40000"/>
                    <a:lumOff val="60000"/>
                  </a:schemeClr>
                </a:solidFill>
              </a:rPr>
              <a:t>8/26/2020</a:t>
            </a:r>
          </a:p>
        </p:txBody>
      </p:sp>
    </p:spTree>
    <p:extLst>
      <p:ext uri="{BB962C8B-B14F-4D97-AF65-F5344CB8AC3E}">
        <p14:creationId xmlns:p14="http://schemas.microsoft.com/office/powerpoint/2010/main" val="4040661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Transactions Get to BB CRM</a:t>
            </a:r>
          </a:p>
        </p:txBody>
      </p:sp>
      <p:sp>
        <p:nvSpPr>
          <p:cNvPr id="3" name="Content Placeholder 2"/>
          <p:cNvSpPr>
            <a:spLocks noGrp="1"/>
          </p:cNvSpPr>
          <p:nvPr>
            <p:ph idx="1"/>
          </p:nvPr>
        </p:nvSpPr>
        <p:spPr/>
        <p:txBody>
          <a:bodyPr/>
          <a:lstStyle/>
          <a:p>
            <a:pPr marL="0" indent="0">
              <a:buNone/>
            </a:pPr>
            <a:r>
              <a:rPr lang="en-US" b="1" dirty="0"/>
              <a:t>Spark Version 3.0</a:t>
            </a:r>
          </a:p>
          <a:p>
            <a:r>
              <a:rPr lang="en-US" dirty="0"/>
              <a:t>In 2019 the Spark Development Team embarked on a journey to try and cut out the BBIS middleware and instead write transactions directly to CRM using the recently released </a:t>
            </a:r>
            <a:r>
              <a:rPr lang="en-US" dirty="0">
                <a:solidFill>
                  <a:srgbClr val="FFFF00"/>
                </a:solidFill>
              </a:rPr>
              <a:t>Blackbaud SKY Payments API</a:t>
            </a:r>
          </a:p>
          <a:p>
            <a:r>
              <a:rPr lang="en-US" dirty="0"/>
              <a:t>This would open up a world of possibilities for the Spark application, and allow the development of </a:t>
            </a:r>
            <a:r>
              <a:rPr lang="en-US" dirty="0">
                <a:solidFill>
                  <a:srgbClr val="FFFF00"/>
                </a:solidFill>
              </a:rPr>
              <a:t>new features </a:t>
            </a:r>
            <a:r>
              <a:rPr lang="en-US" dirty="0"/>
              <a:t>that wouldn’t have been possible with using BBIS as the middleman</a:t>
            </a:r>
          </a:p>
        </p:txBody>
      </p:sp>
    </p:spTree>
    <p:extLst>
      <p:ext uri="{BB962C8B-B14F-4D97-AF65-F5344CB8AC3E}">
        <p14:creationId xmlns:p14="http://schemas.microsoft.com/office/powerpoint/2010/main" val="1778202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Down Spark Version 3.0</a:t>
            </a:r>
          </a:p>
        </p:txBody>
      </p:sp>
      <p:sp>
        <p:nvSpPr>
          <p:cNvPr id="3" name="Text Placeholder 2"/>
          <p:cNvSpPr>
            <a:spLocks noGrp="1"/>
          </p:cNvSpPr>
          <p:nvPr>
            <p:ph type="body" idx="1"/>
          </p:nvPr>
        </p:nvSpPr>
        <p:spPr/>
        <p:txBody>
          <a:bodyPr/>
          <a:lstStyle/>
          <a:p>
            <a:r>
              <a:rPr lang="en-US" dirty="0"/>
              <a:t>Who we are, how we did it, and how you can do it, too!</a:t>
            </a:r>
          </a:p>
        </p:txBody>
      </p:sp>
    </p:spTree>
    <p:extLst>
      <p:ext uri="{BB962C8B-B14F-4D97-AF65-F5344CB8AC3E}">
        <p14:creationId xmlns:p14="http://schemas.microsoft.com/office/powerpoint/2010/main" val="1967433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the Spark3 Development Team</a:t>
            </a:r>
          </a:p>
        </p:txBody>
      </p:sp>
      <p:sp>
        <p:nvSpPr>
          <p:cNvPr id="3" name="Content Placeholder 2"/>
          <p:cNvSpPr>
            <a:spLocks noGrp="1"/>
          </p:cNvSpPr>
          <p:nvPr>
            <p:ph sz="half" idx="1"/>
          </p:nvPr>
        </p:nvSpPr>
        <p:spPr/>
        <p:txBody>
          <a:bodyPr/>
          <a:lstStyle/>
          <a:p>
            <a:pPr marL="0" indent="0">
              <a:buNone/>
            </a:pPr>
            <a:r>
              <a:rPr lang="en-US" sz="2400" b="1" dirty="0"/>
              <a:t>Tiehu Jiang</a:t>
            </a:r>
          </a:p>
          <a:p>
            <a:r>
              <a:rPr lang="en-US" dirty="0"/>
              <a:t>Senior Application Developer</a:t>
            </a:r>
          </a:p>
          <a:p>
            <a:r>
              <a:rPr lang="en-US" dirty="0"/>
              <a:t>Primary developer for Spark (Versions 1-3)</a:t>
            </a:r>
          </a:p>
          <a:p>
            <a:r>
              <a:rPr lang="en-US" dirty="0"/>
              <a:t>Worked at FSU for 16 years, 7 years at the Foundation</a:t>
            </a:r>
          </a:p>
          <a:p>
            <a:r>
              <a:rPr lang="en-US" dirty="0"/>
              <a:t>Go (</a:t>
            </a:r>
            <a:r>
              <a:rPr lang="en-US" dirty="0" err="1"/>
              <a:t>WeiQi</a:t>
            </a:r>
            <a:r>
              <a:rPr lang="en-US" dirty="0"/>
              <a:t>) fan who likes to read</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71306" y="2222500"/>
            <a:ext cx="3827838" cy="3638550"/>
          </a:xfrm>
          <a:prstGeom prst="rect">
            <a:avLst/>
          </a:prstGeom>
        </p:spPr>
      </p:pic>
    </p:spTree>
    <p:extLst>
      <p:ext uri="{BB962C8B-B14F-4D97-AF65-F5344CB8AC3E}">
        <p14:creationId xmlns:p14="http://schemas.microsoft.com/office/powerpoint/2010/main" val="1178035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the Spark3 Development Team</a:t>
            </a:r>
          </a:p>
        </p:txBody>
      </p:sp>
      <p:sp>
        <p:nvSpPr>
          <p:cNvPr id="3" name="Content Placeholder 2"/>
          <p:cNvSpPr>
            <a:spLocks noGrp="1"/>
          </p:cNvSpPr>
          <p:nvPr>
            <p:ph sz="half" idx="1"/>
          </p:nvPr>
        </p:nvSpPr>
        <p:spPr>
          <a:xfrm>
            <a:off x="818712" y="2222287"/>
            <a:ext cx="5997724" cy="3638763"/>
          </a:xfrm>
        </p:spPr>
        <p:txBody>
          <a:bodyPr/>
          <a:lstStyle/>
          <a:p>
            <a:pPr marL="0" indent="0">
              <a:buNone/>
            </a:pPr>
            <a:r>
              <a:rPr lang="en-US" sz="2400" b="1" dirty="0"/>
              <a:t>Danny Brown</a:t>
            </a:r>
          </a:p>
          <a:p>
            <a:r>
              <a:rPr lang="en-US" dirty="0"/>
              <a:t>Web Application Developer</a:t>
            </a:r>
          </a:p>
          <a:p>
            <a:r>
              <a:rPr lang="en-US" dirty="0"/>
              <a:t>QA testing for Spark (Version 3)</a:t>
            </a:r>
          </a:p>
          <a:p>
            <a:r>
              <a:rPr lang="en-US" dirty="0"/>
              <a:t>Just over a year with the FSU Foundation</a:t>
            </a:r>
          </a:p>
          <a:p>
            <a:r>
              <a:rPr lang="en-US" dirty="0"/>
              <a:t>Likes synthesizers, sourdough baking, musical theater, Indian food, writing/editing, and games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7956" y="2491526"/>
            <a:ext cx="3066935" cy="3066935"/>
          </a:xfrm>
          <a:prstGeom prst="rect">
            <a:avLst/>
          </a:prstGeom>
        </p:spPr>
      </p:pic>
    </p:spTree>
    <p:extLst>
      <p:ext uri="{BB962C8B-B14F-4D97-AF65-F5344CB8AC3E}">
        <p14:creationId xmlns:p14="http://schemas.microsoft.com/office/powerpoint/2010/main" val="3670739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Recipe Ingredient List</a:t>
            </a:r>
          </a:p>
        </p:txBody>
      </p:sp>
      <p:sp>
        <p:nvSpPr>
          <p:cNvPr id="3" name="Content Placeholder 2"/>
          <p:cNvSpPr>
            <a:spLocks noGrp="1"/>
          </p:cNvSpPr>
          <p:nvPr>
            <p:ph idx="1"/>
          </p:nvPr>
        </p:nvSpPr>
        <p:spPr/>
        <p:txBody>
          <a:bodyPr/>
          <a:lstStyle/>
          <a:p>
            <a:pPr>
              <a:buFont typeface="+mj-lt"/>
              <a:buAutoNum type="arabicPeriod"/>
            </a:pPr>
            <a:r>
              <a:rPr lang="en-US" dirty="0"/>
              <a:t>An amazing team</a:t>
            </a:r>
          </a:p>
          <a:p>
            <a:pPr>
              <a:buFont typeface="+mj-lt"/>
              <a:buAutoNum type="arabicPeriod"/>
            </a:pPr>
            <a:r>
              <a:rPr lang="en-US" dirty="0"/>
              <a:t>.NET Core MVC</a:t>
            </a:r>
          </a:p>
          <a:p>
            <a:pPr>
              <a:buFont typeface="+mj-lt"/>
              <a:buAutoNum type="arabicPeriod"/>
            </a:pPr>
            <a:r>
              <a:rPr lang="en-US" dirty="0"/>
              <a:t>2 web sites, Public and Admin</a:t>
            </a:r>
          </a:p>
          <a:p>
            <a:pPr>
              <a:buFont typeface="+mj-lt"/>
              <a:buAutoNum type="arabicPeriod"/>
            </a:pPr>
            <a:r>
              <a:rPr lang="en-US" dirty="0"/>
              <a:t>1 Spark Database, with read/write access to CRM database</a:t>
            </a:r>
          </a:p>
          <a:p>
            <a:pPr>
              <a:buFont typeface="+mj-lt"/>
              <a:buAutoNum type="arabicPeriod"/>
            </a:pPr>
            <a:r>
              <a:rPr lang="en-US" dirty="0"/>
              <a:t>Bootstrap 4 CSS Framework for a mobile friendly layout</a:t>
            </a:r>
          </a:p>
          <a:p>
            <a:pPr>
              <a:buFont typeface="+mj-lt"/>
              <a:buAutoNum type="arabicPeriod"/>
            </a:pPr>
            <a:r>
              <a:rPr lang="en-US" dirty="0" err="1"/>
              <a:t>FontAwesome</a:t>
            </a:r>
            <a:r>
              <a:rPr lang="en-US" dirty="0"/>
              <a:t> 5 icons for garnish</a:t>
            </a:r>
          </a:p>
          <a:p>
            <a:endParaRPr lang="en-US" dirty="0"/>
          </a:p>
          <a:p>
            <a:pPr marL="0" indent="0">
              <a:buNone/>
            </a:pPr>
            <a:r>
              <a:rPr lang="en-US" dirty="0"/>
              <a:t>Stir and bake for 6 months! Remove from oven and test promptly before serving to users.</a:t>
            </a:r>
          </a:p>
        </p:txBody>
      </p:sp>
    </p:spTree>
    <p:extLst>
      <p:ext uri="{BB962C8B-B14F-4D97-AF65-F5344CB8AC3E}">
        <p14:creationId xmlns:p14="http://schemas.microsoft.com/office/powerpoint/2010/main" val="2215587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BB SKY Payments API</a:t>
            </a:r>
          </a:p>
        </p:txBody>
      </p:sp>
      <p:sp>
        <p:nvSpPr>
          <p:cNvPr id="3" name="Text Placeholder 2"/>
          <p:cNvSpPr>
            <a:spLocks noGrp="1"/>
          </p:cNvSpPr>
          <p:nvPr>
            <p:ph type="body" idx="1"/>
          </p:nvPr>
        </p:nvSpPr>
        <p:spPr/>
        <p:txBody>
          <a:bodyPr/>
          <a:lstStyle/>
          <a:p>
            <a:r>
              <a:rPr lang="en-US" dirty="0"/>
              <a:t>Shooting for the cloud (based on </a:t>
            </a:r>
            <a:r>
              <a:rPr lang="en-US" dirty="0">
                <a:solidFill>
                  <a:srgbClr val="FFFF00"/>
                </a:solidFill>
                <a:hlinkClick r:id="rId2">
                  <a:extLst>
                    <a:ext uri="{A12FA001-AC4F-418D-AE19-62706E023703}">
                      <ahyp:hlinkClr xmlns:ahyp="http://schemas.microsoft.com/office/drawing/2018/hyperlinkcolor" val="tx"/>
                    </a:ext>
                  </a:extLst>
                </a:hlinkClick>
              </a:rPr>
              <a:t>https://developer.blackbaud.com/skyapi/docs</a:t>
            </a:r>
            <a:r>
              <a:rPr lang="en-US" dirty="0">
                <a:solidFill>
                  <a:srgbClr val="FFFF00"/>
                </a:solidFill>
              </a:rPr>
              <a:t>)</a:t>
            </a:r>
          </a:p>
        </p:txBody>
      </p:sp>
    </p:spTree>
    <p:extLst>
      <p:ext uri="{BB962C8B-B14F-4D97-AF65-F5344CB8AC3E}">
        <p14:creationId xmlns:p14="http://schemas.microsoft.com/office/powerpoint/2010/main" val="3306348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Blackbaud Developer Account Setup</a:t>
            </a:r>
          </a:p>
        </p:txBody>
      </p:sp>
      <p:pic>
        <p:nvPicPr>
          <p:cNvPr id="3" name="Picture 2"/>
          <p:cNvPicPr/>
          <p:nvPr/>
        </p:nvPicPr>
        <p:blipFill>
          <a:blip r:embed="rId2"/>
          <a:stretch>
            <a:fillRect/>
          </a:stretch>
        </p:blipFill>
        <p:spPr>
          <a:xfrm>
            <a:off x="1866680" y="2324123"/>
            <a:ext cx="8458641" cy="3739515"/>
          </a:xfrm>
          <a:prstGeom prst="rect">
            <a:avLst/>
          </a:prstGeom>
        </p:spPr>
      </p:pic>
    </p:spTree>
    <p:extLst>
      <p:ext uri="{BB962C8B-B14F-4D97-AF65-F5344CB8AC3E}">
        <p14:creationId xmlns:p14="http://schemas.microsoft.com/office/powerpoint/2010/main" val="2016506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chor="ctr"/>
          <a:lstStyle/>
          <a:p>
            <a:r>
              <a:rPr lang="en-US" sz="2800" dirty="0"/>
              <a:t>Blackbaud Developer Account Setup</a:t>
            </a:r>
          </a:p>
        </p:txBody>
      </p:sp>
      <p:sp>
        <p:nvSpPr>
          <p:cNvPr id="19" name="Text Placeholder 18"/>
          <p:cNvSpPr>
            <a:spLocks noGrp="1"/>
          </p:cNvSpPr>
          <p:nvPr>
            <p:ph type="body" sz="half" idx="2"/>
          </p:nvPr>
        </p:nvSpPr>
        <p:spPr>
          <a:xfrm>
            <a:off x="1073151" y="2463938"/>
            <a:ext cx="3968632" cy="3397109"/>
          </a:xfrm>
        </p:spPr>
        <p:txBody>
          <a:bodyPr anchor="t">
            <a:normAutofit lnSpcReduction="10000"/>
          </a:bodyPr>
          <a:lstStyle/>
          <a:p>
            <a:pPr marL="342900" indent="-342900">
              <a:buFont typeface="+mj-lt"/>
              <a:buAutoNum type="arabicPeriod"/>
            </a:pPr>
            <a:r>
              <a:rPr lang="en-US" sz="1800" dirty="0"/>
              <a:t>Create SPARK FSU application</a:t>
            </a:r>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r>
              <a:rPr lang="en-US" sz="1800" dirty="0"/>
              <a:t>Get App ID and Secret key</a:t>
            </a:r>
          </a:p>
          <a:p>
            <a:pPr marL="342900" indent="-342900">
              <a:buFont typeface="+mj-lt"/>
              <a:buAutoNum type="arabicPeriod"/>
            </a:pPr>
            <a:endParaRPr lang="en-US" sz="1800" dirty="0"/>
          </a:p>
          <a:p>
            <a:pPr marL="342900" indent="-342900">
              <a:buFont typeface="+mj-lt"/>
              <a:buAutoNum type="arabicPeriod"/>
            </a:pPr>
            <a:endParaRPr lang="en-US" sz="1800" dirty="0"/>
          </a:p>
          <a:p>
            <a:pPr marL="342900" indent="-342900">
              <a:buFont typeface="+mj-lt"/>
              <a:buAutoNum type="arabicPeriod"/>
            </a:pPr>
            <a:r>
              <a:rPr lang="en-US" sz="1800" dirty="0"/>
              <a:t>Add in approved redirect URIs for all the environments</a:t>
            </a:r>
            <a:br>
              <a:rPr lang="en-US" sz="1800" dirty="0"/>
            </a:br>
            <a:r>
              <a:rPr lang="en-US" sz="1800" dirty="0"/>
              <a:t>(local/dev/test/stage/prod)</a:t>
            </a:r>
          </a:p>
          <a:p>
            <a:pPr marL="285750" indent="-285750">
              <a:buFont typeface="Courier New" panose="02070309020205020404" pitchFamily="49" charset="0"/>
              <a:buChar char="o"/>
            </a:pPr>
            <a:endParaRPr lang="en-US" sz="1800" dirty="0"/>
          </a:p>
          <a:p>
            <a:endParaRPr lang="en-US" dirty="0"/>
          </a:p>
        </p:txBody>
      </p:sp>
      <p:pic>
        <p:nvPicPr>
          <p:cNvPr id="20" name="Content Placeholder 6"/>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504223" y="446087"/>
            <a:ext cx="5510412" cy="5414961"/>
          </a:xfrm>
          <a:prstGeom prst="rect">
            <a:avLst/>
          </a:prstGeom>
        </p:spPr>
      </p:pic>
    </p:spTree>
    <p:extLst>
      <p:ext uri="{BB962C8B-B14F-4D97-AF65-F5344CB8AC3E}">
        <p14:creationId xmlns:p14="http://schemas.microsoft.com/office/powerpoint/2010/main" val="2465080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Database Application Settings</a:t>
            </a:r>
          </a:p>
        </p:txBody>
      </p:sp>
      <p:sp>
        <p:nvSpPr>
          <p:cNvPr id="3" name="Content Placeholder 2"/>
          <p:cNvSpPr>
            <a:spLocks noGrp="1"/>
          </p:cNvSpPr>
          <p:nvPr>
            <p:ph sz="half" idx="1"/>
          </p:nvPr>
        </p:nvSpPr>
        <p:spPr/>
        <p:txBody>
          <a:bodyPr/>
          <a:lstStyle/>
          <a:p>
            <a:r>
              <a:rPr lang="en-US" dirty="0"/>
              <a:t>In the locally hosted SPARK database we created 2 tables to store the SKY API info</a:t>
            </a:r>
          </a:p>
          <a:p>
            <a:r>
              <a:rPr lang="en-US" dirty="0" err="1">
                <a:solidFill>
                  <a:srgbClr val="FFFF00"/>
                </a:solidFill>
              </a:rPr>
              <a:t>BBSkyAPISettings</a:t>
            </a:r>
            <a:r>
              <a:rPr lang="en-US" dirty="0"/>
              <a:t> stores the URLs and ID/keys that we created on the previous slide</a:t>
            </a:r>
          </a:p>
          <a:p>
            <a:r>
              <a:rPr lang="en-US" dirty="0" err="1">
                <a:solidFill>
                  <a:srgbClr val="FFFF00"/>
                </a:solidFill>
              </a:rPr>
              <a:t>BBSkyAPITokens</a:t>
            </a:r>
            <a:r>
              <a:rPr lang="en-US" dirty="0"/>
              <a:t> is where we store in the tokens that are returned after authorization</a:t>
            </a:r>
          </a:p>
          <a:p>
            <a:r>
              <a:rPr lang="en-US" dirty="0"/>
              <a:t>Next up: our version of the well-documented </a:t>
            </a:r>
            <a:r>
              <a:rPr lang="en-US" dirty="0">
                <a:solidFill>
                  <a:srgbClr val="FFFF00"/>
                </a:solidFill>
                <a:hlinkClick r:id="rId2">
                  <a:extLst>
                    <a:ext uri="{A12FA001-AC4F-418D-AE19-62706E023703}">
                      <ahyp:hlinkClr xmlns:ahyp="http://schemas.microsoft.com/office/drawing/2018/hyperlinkcolor" val="tx"/>
                    </a:ext>
                  </a:extLst>
                </a:hlinkClick>
              </a:rPr>
              <a:t>authorization code flow</a:t>
            </a:r>
            <a:endParaRPr lang="en-US" dirty="0">
              <a:solidFill>
                <a:srgbClr val="FFFF00"/>
              </a:solidFill>
            </a:endParaRPr>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7700" y="2945440"/>
            <a:ext cx="4535049" cy="1676261"/>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089" y="5275297"/>
            <a:ext cx="4102269" cy="390112"/>
          </a:xfrm>
          <a:prstGeom prst="rect">
            <a:avLst/>
          </a:prstGeom>
        </p:spPr>
      </p:pic>
      <p:sp>
        <p:nvSpPr>
          <p:cNvPr id="4" name="TextBox 3"/>
          <p:cNvSpPr txBox="1"/>
          <p:nvPr/>
        </p:nvSpPr>
        <p:spPr>
          <a:xfrm>
            <a:off x="7398871" y="2480235"/>
            <a:ext cx="2657761" cy="646331"/>
          </a:xfrm>
          <a:prstGeom prst="rect">
            <a:avLst/>
          </a:prstGeom>
          <a:noFill/>
        </p:spPr>
        <p:txBody>
          <a:bodyPr wrap="square" rtlCol="0">
            <a:spAutoFit/>
          </a:bodyPr>
          <a:lstStyle/>
          <a:p>
            <a:r>
              <a:rPr lang="en-US" dirty="0" err="1">
                <a:solidFill>
                  <a:srgbClr val="FFFF00"/>
                </a:solidFill>
              </a:rPr>
              <a:t>Spark.BBSkyAPISettings</a:t>
            </a:r>
            <a:endParaRPr lang="en-US" dirty="0">
              <a:solidFill>
                <a:srgbClr val="FFFF00"/>
              </a:solidFill>
            </a:endParaRPr>
          </a:p>
        </p:txBody>
      </p:sp>
      <p:sp>
        <p:nvSpPr>
          <p:cNvPr id="8" name="TextBox 7"/>
          <p:cNvSpPr txBox="1"/>
          <p:nvPr/>
        </p:nvSpPr>
        <p:spPr>
          <a:xfrm>
            <a:off x="7557247" y="4826000"/>
            <a:ext cx="2657761" cy="369332"/>
          </a:xfrm>
          <a:prstGeom prst="rect">
            <a:avLst/>
          </a:prstGeom>
          <a:noFill/>
        </p:spPr>
        <p:txBody>
          <a:bodyPr wrap="square" rtlCol="0">
            <a:spAutoFit/>
          </a:bodyPr>
          <a:lstStyle/>
          <a:p>
            <a:r>
              <a:rPr lang="en-US" dirty="0" err="1">
                <a:solidFill>
                  <a:srgbClr val="FFFF00"/>
                </a:solidFill>
              </a:rPr>
              <a:t>Spark.BBSkyAPITokens</a:t>
            </a:r>
            <a:endParaRPr lang="en-US" dirty="0">
              <a:solidFill>
                <a:srgbClr val="FFFF00"/>
              </a:solidFill>
            </a:endParaRPr>
          </a:p>
        </p:txBody>
      </p:sp>
    </p:spTree>
    <p:extLst>
      <p:ext uri="{BB962C8B-B14F-4D97-AF65-F5344CB8AC3E}">
        <p14:creationId xmlns:p14="http://schemas.microsoft.com/office/powerpoint/2010/main" val="690201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9" y="447188"/>
            <a:ext cx="11086133" cy="970450"/>
          </a:xfrm>
        </p:spPr>
        <p:txBody>
          <a:bodyPr/>
          <a:lstStyle/>
          <a:p>
            <a:r>
              <a:rPr lang="en-US" dirty="0">
                <a:solidFill>
                  <a:srgbClr val="FFFF00"/>
                </a:solidFill>
              </a:rPr>
              <a:t>SPARK Admin </a:t>
            </a:r>
            <a:r>
              <a:rPr lang="en-US" dirty="0"/>
              <a:t>Sky API Authorize Swim Lanes</a:t>
            </a:r>
          </a:p>
        </p:txBody>
      </p:sp>
      <p:sp>
        <p:nvSpPr>
          <p:cNvPr id="3" name="Rounded Rectangle 2"/>
          <p:cNvSpPr/>
          <p:nvPr/>
        </p:nvSpPr>
        <p:spPr>
          <a:xfrm>
            <a:off x="432495" y="2622910"/>
            <a:ext cx="1878735" cy="1199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SPARK FSU Application</a:t>
            </a:r>
          </a:p>
        </p:txBody>
      </p:sp>
      <p:sp>
        <p:nvSpPr>
          <p:cNvPr id="4" name="Rounded Rectangle 3"/>
          <p:cNvSpPr/>
          <p:nvPr/>
        </p:nvSpPr>
        <p:spPr>
          <a:xfrm>
            <a:off x="9152389" y="2594002"/>
            <a:ext cx="2229609" cy="1199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Organization User</a:t>
            </a:r>
          </a:p>
        </p:txBody>
      </p:sp>
      <p:sp>
        <p:nvSpPr>
          <p:cNvPr id="5" name="Rounded Rectangle 4"/>
          <p:cNvSpPr/>
          <p:nvPr/>
        </p:nvSpPr>
        <p:spPr>
          <a:xfrm>
            <a:off x="5156632" y="2594002"/>
            <a:ext cx="1878735" cy="1199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Blackbaud Service</a:t>
            </a:r>
          </a:p>
        </p:txBody>
      </p:sp>
      <p:sp>
        <p:nvSpPr>
          <p:cNvPr id="6" name="Rounded Rectangle 5"/>
          <p:cNvSpPr/>
          <p:nvPr/>
        </p:nvSpPr>
        <p:spPr>
          <a:xfrm>
            <a:off x="5407601" y="4321202"/>
            <a:ext cx="1376796" cy="592282"/>
          </a:xfrm>
          <a:prstGeom prst="roundRect">
            <a:avLst/>
          </a:prstGeom>
          <a:noFill/>
          <a:ln w="28575">
            <a:solidFill>
              <a:srgbClr val="A2CE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A2CE44"/>
                </a:solidFill>
              </a:rPr>
              <a:t>Authorization</a:t>
            </a:r>
          </a:p>
        </p:txBody>
      </p:sp>
      <p:sp>
        <p:nvSpPr>
          <p:cNvPr id="7" name="TextBox 6"/>
          <p:cNvSpPr txBox="1"/>
          <p:nvPr/>
        </p:nvSpPr>
        <p:spPr>
          <a:xfrm>
            <a:off x="308063" y="4306117"/>
            <a:ext cx="1878734" cy="553998"/>
          </a:xfrm>
          <a:prstGeom prst="rect">
            <a:avLst/>
          </a:prstGeom>
          <a:noFill/>
          <a:ln>
            <a:solidFill>
              <a:schemeClr val="bg2">
                <a:lumMod val="90000"/>
              </a:schemeClr>
            </a:solidFill>
          </a:ln>
        </p:spPr>
        <p:txBody>
          <a:bodyPr wrap="square" rtlCol="0">
            <a:spAutoFit/>
          </a:bodyPr>
          <a:lstStyle/>
          <a:p>
            <a:pPr algn="ctr"/>
            <a:r>
              <a:rPr lang="en-US" sz="1200" dirty="0"/>
              <a:t>Request Authorization to Blackbaud Data</a:t>
            </a:r>
            <a:r>
              <a:rPr lang="en-US" dirty="0"/>
              <a:t> </a:t>
            </a:r>
          </a:p>
        </p:txBody>
      </p:sp>
      <p:cxnSp>
        <p:nvCxnSpPr>
          <p:cNvPr id="8" name="Straight Arrow Connector 7"/>
          <p:cNvCxnSpPr>
            <a:cxnSpLocks/>
            <a:stCxn id="7" idx="3"/>
            <a:endCxn id="6" idx="1"/>
          </p:cNvCxnSpPr>
          <p:nvPr/>
        </p:nvCxnSpPr>
        <p:spPr>
          <a:xfrm>
            <a:off x="2186797" y="4583116"/>
            <a:ext cx="3220804" cy="34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072081" y="4286057"/>
            <a:ext cx="3382269" cy="253916"/>
          </a:xfrm>
          <a:prstGeom prst="rect">
            <a:avLst/>
          </a:prstGeom>
        </p:spPr>
        <p:txBody>
          <a:bodyPr wrap="square">
            <a:spAutoFit/>
          </a:bodyPr>
          <a:lstStyle/>
          <a:p>
            <a:r>
              <a:rPr lang="en-US" sz="1050" dirty="0">
                <a:solidFill>
                  <a:srgbClr val="A2CE44"/>
                </a:solidFill>
                <a:ea typeface="Calibri" panose="020F0502020204030204" pitchFamily="34" charset="0"/>
                <a:cs typeface="Times New Roman" panose="02020603050405020304" pitchFamily="18" charset="0"/>
              </a:rPr>
              <a:t>https://oauth2.sky.blackbaud.com/authorization</a:t>
            </a:r>
          </a:p>
        </p:txBody>
      </p:sp>
      <p:pic>
        <p:nvPicPr>
          <p:cNvPr id="10" name="Picture 9"/>
          <p:cNvPicPr/>
          <p:nvPr/>
        </p:nvPicPr>
        <p:blipFill>
          <a:blip r:embed="rId2"/>
          <a:stretch>
            <a:fillRect/>
          </a:stretch>
        </p:blipFill>
        <p:spPr>
          <a:xfrm>
            <a:off x="8354565" y="4012951"/>
            <a:ext cx="3541568" cy="1208892"/>
          </a:xfrm>
          <a:prstGeom prst="rect">
            <a:avLst/>
          </a:prstGeom>
        </p:spPr>
      </p:pic>
      <p:cxnSp>
        <p:nvCxnSpPr>
          <p:cNvPr id="11" name="Elbow Connector 10"/>
          <p:cNvCxnSpPr>
            <a:stCxn id="6" idx="3"/>
            <a:endCxn id="10" idx="1"/>
          </p:cNvCxnSpPr>
          <p:nvPr/>
        </p:nvCxnSpPr>
        <p:spPr>
          <a:xfrm>
            <a:off x="6784397" y="4617343"/>
            <a:ext cx="1570168" cy="54"/>
          </a:xfrm>
          <a:prstGeom prst="bentConnector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35156" y="4280414"/>
            <a:ext cx="1376796" cy="252441"/>
          </a:xfrm>
          <a:prstGeom prst="rect">
            <a:avLst/>
          </a:prstGeom>
        </p:spPr>
        <p:txBody>
          <a:bodyPr wrap="square">
            <a:spAutoFit/>
          </a:bodyPr>
          <a:lstStyle/>
          <a:p>
            <a:pPr>
              <a:lnSpc>
                <a:spcPct val="107000"/>
              </a:lnSpc>
              <a:spcAft>
                <a:spcPts val="800"/>
              </a:spcAft>
            </a:pPr>
            <a:r>
              <a:rPr lang="en-US" sz="1050" dirty="0">
                <a:solidFill>
                  <a:srgbClr val="A2CE44"/>
                </a:solidFill>
                <a:effectLst/>
                <a:ea typeface="Calibri" panose="020F0502020204030204" pitchFamily="34" charset="0"/>
                <a:cs typeface="Times New Roman" panose="02020603050405020304" pitchFamily="18" charset="0"/>
              </a:rPr>
              <a:t>Blackbaud Sign-In</a:t>
            </a:r>
          </a:p>
        </p:txBody>
      </p:sp>
      <p:sp>
        <p:nvSpPr>
          <p:cNvPr id="13" name="Rectangle 12"/>
          <p:cNvSpPr/>
          <p:nvPr/>
        </p:nvSpPr>
        <p:spPr>
          <a:xfrm>
            <a:off x="10218294" y="5808221"/>
            <a:ext cx="874658" cy="275396"/>
          </a:xfrm>
          <a:prstGeom prst="rect">
            <a:avLst/>
          </a:prstGeom>
        </p:spPr>
        <p:txBody>
          <a:bodyPr wrap="square">
            <a:spAutoFit/>
          </a:bodyPr>
          <a:lstStyle/>
          <a:p>
            <a:pPr>
              <a:lnSpc>
                <a:spcPct val="107000"/>
              </a:lnSpc>
              <a:spcAft>
                <a:spcPts val="800"/>
              </a:spcAft>
            </a:pPr>
            <a:r>
              <a:rPr lang="en-US" sz="1200" dirty="0">
                <a:solidFill>
                  <a:srgbClr val="A2CE44"/>
                </a:solidFill>
                <a:effectLst/>
                <a:ea typeface="Calibri" panose="020F0502020204030204" pitchFamily="34" charset="0"/>
                <a:cs typeface="Times New Roman" panose="02020603050405020304" pitchFamily="18" charset="0"/>
              </a:rPr>
              <a:t>Authorize</a:t>
            </a:r>
          </a:p>
        </p:txBody>
      </p:sp>
      <p:sp>
        <p:nvSpPr>
          <p:cNvPr id="15" name="Rectangle 14"/>
          <p:cNvSpPr/>
          <p:nvPr/>
        </p:nvSpPr>
        <p:spPr>
          <a:xfrm>
            <a:off x="810000" y="5221843"/>
            <a:ext cx="5434949" cy="861774"/>
          </a:xfrm>
          <a:prstGeom prst="rect">
            <a:avLst/>
          </a:prstGeom>
        </p:spPr>
        <p:txBody>
          <a:bodyPr wrap="none">
            <a:spAutoFit/>
          </a:bodyPr>
          <a:lstStyle/>
          <a:p>
            <a:r>
              <a:rPr lang="en-US" sz="1400" b="1" dirty="0">
                <a:solidFill>
                  <a:srgbClr val="A2CE44"/>
                </a:solidFill>
                <a:ea typeface="Calibri" panose="020F0502020204030204" pitchFamily="34" charset="0"/>
                <a:cs typeface="Times New Roman" panose="02020603050405020304" pitchFamily="18" charset="0"/>
              </a:rPr>
              <a:t>Query String:</a:t>
            </a:r>
          </a:p>
          <a:p>
            <a:r>
              <a:rPr lang="en-US" sz="1200" dirty="0">
                <a:solidFill>
                  <a:srgbClr val="A2CE44"/>
                </a:solidFill>
                <a:ea typeface="Calibri" panose="020F0502020204030204" pitchFamily="34" charset="0"/>
                <a:cs typeface="Times New Roman" panose="02020603050405020304" pitchFamily="18" charset="0"/>
              </a:rPr>
              <a:t>client_id = e85492ae-541b-4983-8788-xxxxxxxxxxxx</a:t>
            </a:r>
          </a:p>
          <a:p>
            <a:r>
              <a:rPr lang="en-US" sz="1200" dirty="0">
                <a:solidFill>
                  <a:srgbClr val="A2CE44"/>
                </a:solidFill>
                <a:ea typeface="Calibri" panose="020F0502020204030204" pitchFamily="34" charset="0"/>
                <a:cs typeface="Times New Roman" panose="02020603050405020304" pitchFamily="18" charset="0"/>
              </a:rPr>
              <a:t>response_type = code</a:t>
            </a:r>
          </a:p>
          <a:p>
            <a:r>
              <a:rPr lang="en-US" sz="1200" dirty="0">
                <a:solidFill>
                  <a:srgbClr val="A2CE44"/>
                </a:solidFill>
                <a:ea typeface="Calibri" panose="020F0502020204030204" pitchFamily="34" charset="0"/>
                <a:cs typeface="Times New Roman" panose="02020603050405020304" pitchFamily="18" charset="0"/>
              </a:rPr>
              <a:t>redirect_uri = https://sparkadmin-dev.foundation.fsu.edu/Dashboard/Callback</a:t>
            </a:r>
            <a:endParaRPr lang="en-US" sz="1200" dirty="0">
              <a:solidFill>
                <a:srgbClr val="A2CE44"/>
              </a:solidFill>
              <a:effectLst/>
              <a:ea typeface="Calibri" panose="020F0502020204030204" pitchFamily="34" charset="0"/>
              <a:cs typeface="Times New Roman" panose="02020603050405020304" pitchFamily="18" charset="0"/>
            </a:endParaRPr>
          </a:p>
        </p:txBody>
      </p:sp>
      <p:cxnSp>
        <p:nvCxnSpPr>
          <p:cNvPr id="16" name="Elbow Connector 15"/>
          <p:cNvCxnSpPr>
            <a:stCxn id="10" idx="2"/>
          </p:cNvCxnSpPr>
          <p:nvPr/>
        </p:nvCxnSpPr>
        <p:spPr>
          <a:xfrm>
            <a:off x="10125349" y="5221843"/>
            <a:ext cx="0" cy="1531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48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 I’m Jeff Bauer, the Director of Information Systems at the Florida State University Foundation!</a:t>
            </a:r>
          </a:p>
        </p:txBody>
      </p:sp>
      <p:sp>
        <p:nvSpPr>
          <p:cNvPr id="5" name="Content Placeholder 4"/>
          <p:cNvSpPr>
            <a:spLocks noGrp="1"/>
          </p:cNvSpPr>
          <p:nvPr>
            <p:ph idx="1"/>
          </p:nvPr>
        </p:nvSpPr>
        <p:spPr>
          <a:xfrm>
            <a:off x="4855633" y="460188"/>
            <a:ext cx="6252633" cy="5271247"/>
          </a:xfrm>
        </p:spPr>
        <p:txBody>
          <a:bodyPr anchor="b">
            <a:normAutofit/>
          </a:bodyPr>
          <a:lstStyle/>
          <a:p>
            <a:r>
              <a:rPr lang="en-US" sz="2000" dirty="0"/>
              <a:t>Worked at FSU for 23 years, 5 years at the Foundation</a:t>
            </a:r>
          </a:p>
          <a:p>
            <a:r>
              <a:rPr lang="en-US" sz="2000" dirty="0"/>
              <a:t>Scuba instructor</a:t>
            </a:r>
          </a:p>
          <a:p>
            <a:r>
              <a:rPr lang="en-US" sz="2000" dirty="0"/>
              <a:t>Amateur beekeeper and chicken farmer</a:t>
            </a:r>
          </a:p>
          <a:p>
            <a:r>
              <a:rPr lang="en-US" sz="2000" dirty="0"/>
              <a:t>The photo on the left was done at the free photo booth at last year’s BBCON, FWIW…</a:t>
            </a:r>
          </a:p>
        </p:txBody>
      </p:sp>
      <p:pic>
        <p:nvPicPr>
          <p:cNvPr id="6" name="Picture 5" descr="A person wearing a blue shirt&#10;&#10;Description automatically generated">
            <a:extLst>
              <a:ext uri="{FF2B5EF4-FFF2-40B4-BE49-F238E27FC236}">
                <a16:creationId xmlns:a16="http://schemas.microsoft.com/office/drawing/2014/main" id="{7EAE3113-BD40-410D-9C54-1957C756DBA3}"/>
              </a:ext>
            </a:extLst>
          </p:cNvPr>
          <p:cNvPicPr>
            <a:picLocks noChangeAspect="1"/>
          </p:cNvPicPr>
          <p:nvPr/>
        </p:nvPicPr>
        <p:blipFill>
          <a:blip r:embed="rId2"/>
          <a:stretch>
            <a:fillRect/>
          </a:stretch>
        </p:blipFill>
        <p:spPr>
          <a:xfrm>
            <a:off x="1291124" y="2309567"/>
            <a:ext cx="2903804" cy="4354630"/>
          </a:xfrm>
          <a:prstGeom prst="rect">
            <a:avLst/>
          </a:prstGeom>
        </p:spPr>
      </p:pic>
    </p:spTree>
    <p:extLst>
      <p:ext uri="{BB962C8B-B14F-4D97-AF65-F5344CB8AC3E}">
        <p14:creationId xmlns:p14="http://schemas.microsoft.com/office/powerpoint/2010/main" val="1719016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62890" y="1077191"/>
            <a:ext cx="1595005" cy="553998"/>
          </a:xfrm>
          <a:prstGeom prst="rect">
            <a:avLst/>
          </a:prstGeom>
          <a:noFill/>
          <a:ln>
            <a:solidFill>
              <a:schemeClr val="bg2">
                <a:lumMod val="90000"/>
              </a:schemeClr>
            </a:solidFill>
          </a:ln>
        </p:spPr>
        <p:txBody>
          <a:bodyPr wrap="square" rtlCol="0">
            <a:spAutoFit/>
          </a:bodyPr>
          <a:lstStyle/>
          <a:p>
            <a:r>
              <a:rPr lang="en-US" sz="1200" dirty="0"/>
              <a:t>Request Authorization to Blackbaud Data</a:t>
            </a:r>
            <a:r>
              <a:rPr lang="en-US" dirty="0"/>
              <a:t> </a:t>
            </a:r>
          </a:p>
        </p:txBody>
      </p:sp>
      <p:sp>
        <p:nvSpPr>
          <p:cNvPr id="5" name="Rectangle 4"/>
          <p:cNvSpPr/>
          <p:nvPr/>
        </p:nvSpPr>
        <p:spPr>
          <a:xfrm>
            <a:off x="2005479" y="3402035"/>
            <a:ext cx="3640312" cy="273473"/>
          </a:xfrm>
          <a:prstGeom prst="rect">
            <a:avLst/>
          </a:prstGeom>
        </p:spPr>
        <p:txBody>
          <a:bodyPr wrap="square">
            <a:spAutoFit/>
          </a:bodyPr>
          <a:lstStyle/>
          <a:p>
            <a:pPr>
              <a:lnSpc>
                <a:spcPct val="107000"/>
              </a:lnSpc>
              <a:spcAft>
                <a:spcPts val="800"/>
              </a:spcAft>
            </a:pPr>
            <a:r>
              <a:rPr lang="en-US" sz="1200" dirty="0">
                <a:solidFill>
                  <a:srgbClr val="A2CE44"/>
                </a:solidFill>
                <a:ea typeface="Calibri" panose="020F0502020204030204" pitchFamily="34" charset="0"/>
                <a:cs typeface="Times New Roman" panose="02020603050405020304" pitchFamily="18" charset="0"/>
              </a:rPr>
              <a:t>https://oauth2.sky.blackbaud.com/token</a:t>
            </a:r>
            <a:endParaRPr lang="en-US" sz="1200" dirty="0">
              <a:solidFill>
                <a:srgbClr val="A2CE44"/>
              </a:solidFill>
              <a:effectLst/>
              <a:ea typeface="Calibri" panose="020F0502020204030204" pitchFamily="34" charset="0"/>
              <a:cs typeface="Times New Roman" panose="02020603050405020304" pitchFamily="18" charset="0"/>
            </a:endParaRPr>
          </a:p>
        </p:txBody>
      </p:sp>
      <p:sp>
        <p:nvSpPr>
          <p:cNvPr id="6" name="Rectangle 5"/>
          <p:cNvSpPr/>
          <p:nvPr/>
        </p:nvSpPr>
        <p:spPr>
          <a:xfrm>
            <a:off x="6798112" y="2765851"/>
            <a:ext cx="3358612" cy="461665"/>
          </a:xfrm>
          <a:prstGeom prst="rect">
            <a:avLst/>
          </a:prstGeom>
        </p:spPr>
        <p:txBody>
          <a:bodyPr wrap="none">
            <a:spAutoFit/>
          </a:bodyPr>
          <a:lstStyle/>
          <a:p>
            <a:r>
              <a:rPr lang="en-US" sz="1200" b="1" dirty="0">
                <a:solidFill>
                  <a:srgbClr val="A2CE44"/>
                </a:solidFill>
                <a:ea typeface="Calibri" panose="020F0502020204030204" pitchFamily="34" charset="0"/>
                <a:cs typeface="Times New Roman" panose="02020603050405020304" pitchFamily="18" charset="0"/>
              </a:rPr>
              <a:t>Query string:</a:t>
            </a:r>
          </a:p>
          <a:p>
            <a:r>
              <a:rPr lang="en-US" sz="1200" dirty="0">
                <a:solidFill>
                  <a:srgbClr val="A2CE44"/>
                </a:solidFill>
                <a:ea typeface="Calibri" panose="020F0502020204030204" pitchFamily="34" charset="0"/>
                <a:cs typeface="Times New Roman" panose="02020603050405020304" pitchFamily="18" charset="0"/>
              </a:rPr>
              <a:t>code = </a:t>
            </a:r>
            <a:r>
              <a:rPr lang="en-US" sz="1200" dirty="0">
                <a:solidFill>
                  <a:srgbClr val="A2CE44"/>
                </a:solidFill>
              </a:rPr>
              <a:t>c8e901e6ee844b2daa741c5d50d5b38e</a:t>
            </a:r>
            <a:endParaRPr lang="en-US" sz="1200" dirty="0">
              <a:solidFill>
                <a:srgbClr val="A2CE44"/>
              </a:solidFill>
              <a:ea typeface="Calibri" panose="020F0502020204030204" pitchFamily="34" charset="0"/>
              <a:cs typeface="Times New Roman" panose="02020603050405020304" pitchFamily="18" charset="0"/>
            </a:endParaRPr>
          </a:p>
        </p:txBody>
      </p:sp>
      <p:sp>
        <p:nvSpPr>
          <p:cNvPr id="12" name="Rectangle 11"/>
          <p:cNvSpPr/>
          <p:nvPr/>
        </p:nvSpPr>
        <p:spPr>
          <a:xfrm>
            <a:off x="10156724" y="467827"/>
            <a:ext cx="874658" cy="275396"/>
          </a:xfrm>
          <a:prstGeom prst="rect">
            <a:avLst/>
          </a:prstGeom>
        </p:spPr>
        <p:txBody>
          <a:bodyPr wrap="square">
            <a:spAutoFit/>
          </a:bodyPr>
          <a:lstStyle/>
          <a:p>
            <a:pPr>
              <a:lnSpc>
                <a:spcPct val="107000"/>
              </a:lnSpc>
              <a:spcAft>
                <a:spcPts val="800"/>
              </a:spcAft>
            </a:pPr>
            <a:r>
              <a:rPr lang="en-US" sz="1200" dirty="0">
                <a:solidFill>
                  <a:srgbClr val="A2CE44"/>
                </a:solidFill>
                <a:effectLst/>
                <a:ea typeface="Calibri" panose="020F0502020204030204" pitchFamily="34" charset="0"/>
                <a:cs typeface="Times New Roman" panose="02020603050405020304" pitchFamily="18" charset="0"/>
              </a:rPr>
              <a:t>Authorize</a:t>
            </a:r>
          </a:p>
        </p:txBody>
      </p:sp>
      <p:sp>
        <p:nvSpPr>
          <p:cNvPr id="13" name="TextBox 12"/>
          <p:cNvSpPr txBox="1"/>
          <p:nvPr/>
        </p:nvSpPr>
        <p:spPr>
          <a:xfrm>
            <a:off x="726361" y="2322754"/>
            <a:ext cx="1595005" cy="461665"/>
          </a:xfrm>
          <a:prstGeom prst="rect">
            <a:avLst/>
          </a:prstGeom>
          <a:noFill/>
          <a:ln>
            <a:solidFill>
              <a:schemeClr val="bg2">
                <a:lumMod val="90000"/>
              </a:schemeClr>
            </a:solidFill>
          </a:ln>
        </p:spPr>
        <p:txBody>
          <a:bodyPr wrap="square" rtlCol="0">
            <a:spAutoFit/>
          </a:bodyPr>
          <a:lstStyle/>
          <a:p>
            <a:pPr algn="ctr"/>
            <a:r>
              <a:rPr lang="en-US" sz="1200" dirty="0"/>
              <a:t>Exchange Code for Access Token</a:t>
            </a:r>
            <a:endParaRPr lang="en-US" dirty="0"/>
          </a:p>
        </p:txBody>
      </p:sp>
      <p:cxnSp>
        <p:nvCxnSpPr>
          <p:cNvPr id="14" name="Straight Arrow Connector 13"/>
          <p:cNvCxnSpPr>
            <a:stCxn id="36" idx="1"/>
            <a:endCxn id="13" idx="3"/>
          </p:cNvCxnSpPr>
          <p:nvPr/>
        </p:nvCxnSpPr>
        <p:spPr>
          <a:xfrm flipH="1">
            <a:off x="2321366" y="2553586"/>
            <a:ext cx="55724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490804" y="2262157"/>
            <a:ext cx="5152039" cy="276999"/>
          </a:xfrm>
          <a:prstGeom prst="rect">
            <a:avLst/>
          </a:prstGeom>
        </p:spPr>
        <p:txBody>
          <a:bodyPr wrap="square">
            <a:spAutoFit/>
          </a:bodyPr>
          <a:lstStyle/>
          <a:p>
            <a:r>
              <a:rPr lang="en-US" sz="1200" dirty="0">
                <a:solidFill>
                  <a:srgbClr val="A2CE44"/>
                </a:solidFill>
                <a:ea typeface="Calibri" panose="020F0502020204030204" pitchFamily="34" charset="0"/>
                <a:cs typeface="Times New Roman" panose="02020603050405020304" pitchFamily="18" charset="0"/>
              </a:rPr>
              <a:t>https://sparkadmin-dev.foundation.fsu.edu/dashboard/callback</a:t>
            </a:r>
            <a:endParaRPr lang="en-US" sz="1200" dirty="0">
              <a:solidFill>
                <a:srgbClr val="A2CE44"/>
              </a:solidFill>
              <a:effectLst/>
              <a:ea typeface="Calibri" panose="020F0502020204030204" pitchFamily="34" charset="0"/>
              <a:cs typeface="Times New Roman" panose="02020603050405020304" pitchFamily="18" charset="0"/>
            </a:endParaRPr>
          </a:p>
        </p:txBody>
      </p:sp>
      <p:cxnSp>
        <p:nvCxnSpPr>
          <p:cNvPr id="17" name="Elbow Connector 16"/>
          <p:cNvCxnSpPr>
            <a:stCxn id="12" idx="2"/>
            <a:endCxn id="36" idx="3"/>
          </p:cNvCxnSpPr>
          <p:nvPr/>
        </p:nvCxnSpPr>
        <p:spPr>
          <a:xfrm rot="5400000">
            <a:off x="9027150" y="986682"/>
            <a:ext cx="1810363" cy="13234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3" idx="2"/>
            <a:endCxn id="43" idx="1"/>
          </p:cNvCxnSpPr>
          <p:nvPr/>
        </p:nvCxnSpPr>
        <p:spPr>
          <a:xfrm rot="16200000" flipH="1">
            <a:off x="4264636" y="43646"/>
            <a:ext cx="888404" cy="6369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10000" y="5492036"/>
            <a:ext cx="2268509" cy="276999"/>
          </a:xfrm>
          <a:prstGeom prst="rect">
            <a:avLst/>
          </a:prstGeom>
          <a:noFill/>
          <a:ln>
            <a:solidFill>
              <a:schemeClr val="bg2">
                <a:lumMod val="90000"/>
              </a:schemeClr>
            </a:solidFill>
          </a:ln>
        </p:spPr>
        <p:txBody>
          <a:bodyPr wrap="square" rtlCol="0">
            <a:spAutoFit/>
          </a:bodyPr>
          <a:lstStyle/>
          <a:p>
            <a:pPr algn="ctr"/>
            <a:r>
              <a:rPr lang="en-US" sz="1200" dirty="0">
                <a:solidFill>
                  <a:srgbClr val="FFFF00"/>
                </a:solidFill>
              </a:rPr>
              <a:t>Save Tokens in Database</a:t>
            </a:r>
            <a:endParaRPr lang="en-US" dirty="0">
              <a:solidFill>
                <a:srgbClr val="FFFF00"/>
              </a:solidFill>
            </a:endParaRPr>
          </a:p>
        </p:txBody>
      </p:sp>
      <p:cxnSp>
        <p:nvCxnSpPr>
          <p:cNvPr id="21" name="Elbow Connector 20"/>
          <p:cNvCxnSpPr>
            <a:cxnSpLocks/>
            <a:stCxn id="43" idx="2"/>
            <a:endCxn id="20" idx="3"/>
          </p:cNvCxnSpPr>
          <p:nvPr/>
        </p:nvCxnSpPr>
        <p:spPr>
          <a:xfrm rot="5400000">
            <a:off x="4999574" y="2047899"/>
            <a:ext cx="1661572" cy="55037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p:nvPr/>
        </p:nvPicPr>
        <p:blipFill>
          <a:blip r:embed="rId2">
            <a:extLst>
              <a:ext uri="{28A0092B-C50C-407E-A947-70E740481C1C}">
                <a14:useLocalDpi xmlns:a14="http://schemas.microsoft.com/office/drawing/2010/main" val="0"/>
              </a:ext>
            </a:extLst>
          </a:blip>
          <a:stretch>
            <a:fillRect/>
          </a:stretch>
        </p:blipFill>
        <p:spPr>
          <a:xfrm>
            <a:off x="810000" y="6011112"/>
            <a:ext cx="4105275" cy="390397"/>
          </a:xfrm>
          <a:prstGeom prst="rect">
            <a:avLst/>
          </a:prstGeom>
        </p:spPr>
      </p:pic>
      <p:sp>
        <p:nvSpPr>
          <p:cNvPr id="24" name="Rectangle 23"/>
          <p:cNvSpPr/>
          <p:nvPr/>
        </p:nvSpPr>
        <p:spPr>
          <a:xfrm>
            <a:off x="810000" y="3775859"/>
            <a:ext cx="6096000" cy="1754326"/>
          </a:xfrm>
          <a:prstGeom prst="rect">
            <a:avLst/>
          </a:prstGeom>
        </p:spPr>
        <p:txBody>
          <a:bodyPr>
            <a:spAutoFit/>
          </a:bodyPr>
          <a:lstStyle/>
          <a:p>
            <a:r>
              <a:rPr lang="en-US" sz="1200" dirty="0">
                <a:solidFill>
                  <a:srgbClr val="A2CE44"/>
                </a:solidFill>
              </a:rPr>
              <a:t>DefaultRequestHeaders : {</a:t>
            </a:r>
          </a:p>
          <a:p>
            <a:r>
              <a:rPr lang="en-US" sz="1200" dirty="0">
                <a:solidFill>
                  <a:srgbClr val="A2CE44"/>
                </a:solidFill>
              </a:rPr>
              <a:t>    Accept: application/x-www-form-urlencoded</a:t>
            </a:r>
          </a:p>
          <a:p>
            <a:r>
              <a:rPr lang="en-US" sz="1200" dirty="0">
                <a:solidFill>
                  <a:srgbClr val="A2CE44"/>
                </a:solidFill>
              </a:rPr>
              <a:t>    Authorization: Basic ZTg1NDkyYWUtNTQxYi00OTgzLTg3ODgtZmE0……</a:t>
            </a:r>
          </a:p>
          <a:p>
            <a:r>
              <a:rPr lang="en-US" sz="1200" dirty="0">
                <a:solidFill>
                  <a:srgbClr val="A2CE44"/>
                </a:solidFill>
              </a:rPr>
              <a:t>} </a:t>
            </a:r>
          </a:p>
          <a:p>
            <a:r>
              <a:rPr lang="en-US" sz="1200" dirty="0">
                <a:solidFill>
                  <a:srgbClr val="A2CE44"/>
                </a:solidFill>
              </a:rPr>
              <a:t>RequestBody: {</a:t>
            </a:r>
          </a:p>
          <a:p>
            <a:r>
              <a:rPr lang="en-US" sz="1200" dirty="0">
                <a:solidFill>
                  <a:srgbClr val="A2CE44"/>
                </a:solidFill>
              </a:rPr>
              <a:t>    “code” : “c8e901e6ee844b2daa741c5d50d5b38e”,</a:t>
            </a:r>
          </a:p>
          <a:p>
            <a:r>
              <a:rPr lang="en-US" sz="1200" dirty="0">
                <a:solidFill>
                  <a:srgbClr val="A2CE44"/>
                </a:solidFill>
              </a:rPr>
              <a:t>    “grant_type” : “authorization_code”,</a:t>
            </a:r>
          </a:p>
          <a:p>
            <a:r>
              <a:rPr lang="en-US" sz="1200" dirty="0">
                <a:solidFill>
                  <a:srgbClr val="A2CE44"/>
                </a:solidFill>
              </a:rPr>
              <a:t>    “redirect_uri” : “https://sparkadmin-dev.foundation.fsu.edu/dashboard/callback”</a:t>
            </a:r>
          </a:p>
          <a:p>
            <a:r>
              <a:rPr lang="en-US" sz="1200" dirty="0">
                <a:solidFill>
                  <a:srgbClr val="A2CE44"/>
                </a:solidFill>
              </a:rPr>
              <a:t>}</a:t>
            </a:r>
          </a:p>
        </p:txBody>
      </p:sp>
      <p:sp>
        <p:nvSpPr>
          <p:cNvPr id="26" name="Rectangle 25"/>
          <p:cNvSpPr/>
          <p:nvPr/>
        </p:nvSpPr>
        <p:spPr>
          <a:xfrm>
            <a:off x="3921465" y="4426028"/>
            <a:ext cx="3172215" cy="276999"/>
          </a:xfrm>
          <a:prstGeom prst="rect">
            <a:avLst/>
          </a:prstGeom>
        </p:spPr>
        <p:txBody>
          <a:bodyPr wrap="none">
            <a:spAutoFit/>
          </a:bodyPr>
          <a:lstStyle/>
          <a:p>
            <a:r>
              <a:rPr lang="en-US" sz="1200" dirty="0">
                <a:solidFill>
                  <a:srgbClr val="A2CE44"/>
                </a:solidFill>
              </a:rPr>
              <a:t>Base64Encode(client_id + ":" + client_secret)</a:t>
            </a:r>
          </a:p>
        </p:txBody>
      </p:sp>
      <p:cxnSp>
        <p:nvCxnSpPr>
          <p:cNvPr id="27" name="Elbow Connector 26"/>
          <p:cNvCxnSpPr/>
          <p:nvPr/>
        </p:nvCxnSpPr>
        <p:spPr>
          <a:xfrm rot="5400000" flipH="1" flipV="1">
            <a:off x="3153084" y="4479023"/>
            <a:ext cx="213526" cy="15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266447" y="4583142"/>
            <a:ext cx="707736"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625914" y="792468"/>
            <a:ext cx="1878735" cy="1199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SPARK FSU Application</a:t>
            </a:r>
          </a:p>
        </p:txBody>
      </p:sp>
      <p:sp>
        <p:nvSpPr>
          <p:cNvPr id="34" name="Rounded Rectangle 33"/>
          <p:cNvSpPr/>
          <p:nvPr/>
        </p:nvSpPr>
        <p:spPr>
          <a:xfrm>
            <a:off x="7642844" y="743223"/>
            <a:ext cx="1878735" cy="1199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Blackbaud Service</a:t>
            </a:r>
          </a:p>
        </p:txBody>
      </p:sp>
      <p:sp>
        <p:nvSpPr>
          <p:cNvPr id="36" name="Rounded Rectangle 35"/>
          <p:cNvSpPr/>
          <p:nvPr/>
        </p:nvSpPr>
        <p:spPr>
          <a:xfrm>
            <a:off x="7893813" y="2257445"/>
            <a:ext cx="1376796" cy="592282"/>
          </a:xfrm>
          <a:prstGeom prst="roundRect">
            <a:avLst/>
          </a:prstGeom>
          <a:noFill/>
          <a:ln w="28575">
            <a:solidFill>
              <a:srgbClr val="A2CE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A2CE44"/>
                </a:solidFill>
              </a:rPr>
              <a:t>Authorized Callback</a:t>
            </a:r>
          </a:p>
        </p:txBody>
      </p:sp>
      <p:sp>
        <p:nvSpPr>
          <p:cNvPr id="43" name="Rounded Rectangle 42"/>
          <p:cNvSpPr/>
          <p:nvPr/>
        </p:nvSpPr>
        <p:spPr>
          <a:xfrm>
            <a:off x="7893813" y="3376682"/>
            <a:ext cx="1376796" cy="592282"/>
          </a:xfrm>
          <a:prstGeom prst="roundRect">
            <a:avLst/>
          </a:prstGeom>
          <a:noFill/>
          <a:ln w="28575">
            <a:solidFill>
              <a:srgbClr val="A2CE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A2CE44"/>
                </a:solidFill>
              </a:rPr>
              <a:t>Return Tokens</a:t>
            </a:r>
          </a:p>
        </p:txBody>
      </p:sp>
    </p:spTree>
    <p:extLst>
      <p:ext uri="{BB962C8B-B14F-4D97-AF65-F5344CB8AC3E}">
        <p14:creationId xmlns:p14="http://schemas.microsoft.com/office/powerpoint/2010/main" val="382059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FSU Checkout Process Swim Lanes</a:t>
            </a:r>
          </a:p>
        </p:txBody>
      </p:sp>
      <p:sp>
        <p:nvSpPr>
          <p:cNvPr id="3" name="Rounded Rectangle 2"/>
          <p:cNvSpPr/>
          <p:nvPr/>
        </p:nvSpPr>
        <p:spPr>
          <a:xfrm>
            <a:off x="633832" y="2787483"/>
            <a:ext cx="1878735" cy="1199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SPARK FSU Application</a:t>
            </a:r>
          </a:p>
        </p:txBody>
      </p:sp>
      <p:sp>
        <p:nvSpPr>
          <p:cNvPr id="4" name="Rounded Rectangle 3"/>
          <p:cNvSpPr/>
          <p:nvPr/>
        </p:nvSpPr>
        <p:spPr>
          <a:xfrm>
            <a:off x="9503263" y="2594002"/>
            <a:ext cx="1878735" cy="1199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Blackbaud Service</a:t>
            </a:r>
          </a:p>
        </p:txBody>
      </p:sp>
      <p:sp>
        <p:nvSpPr>
          <p:cNvPr id="6" name="TextBox 5"/>
          <p:cNvSpPr txBox="1"/>
          <p:nvPr/>
        </p:nvSpPr>
        <p:spPr>
          <a:xfrm>
            <a:off x="2399092" y="4535851"/>
            <a:ext cx="1380565" cy="461665"/>
          </a:xfrm>
          <a:prstGeom prst="rect">
            <a:avLst/>
          </a:prstGeom>
          <a:noFill/>
          <a:ln>
            <a:solidFill>
              <a:schemeClr val="bg2">
                <a:lumMod val="90000"/>
              </a:schemeClr>
            </a:solidFill>
          </a:ln>
        </p:spPr>
        <p:txBody>
          <a:bodyPr wrap="square" rtlCol="0">
            <a:spAutoFit/>
          </a:bodyPr>
          <a:lstStyle/>
          <a:p>
            <a:pPr algn="ctr"/>
            <a:r>
              <a:rPr lang="en-US" sz="1200" dirty="0"/>
              <a:t>Open Blackbaud Checkout Form</a:t>
            </a:r>
            <a:endParaRPr lang="en-US" dirty="0"/>
          </a:p>
        </p:txBody>
      </p:sp>
      <p:cxnSp>
        <p:nvCxnSpPr>
          <p:cNvPr id="8" name="Straight Arrow Connector 7"/>
          <p:cNvCxnSpPr>
            <a:stCxn id="6" idx="3"/>
            <a:endCxn id="12" idx="1"/>
          </p:cNvCxnSpPr>
          <p:nvPr/>
        </p:nvCxnSpPr>
        <p:spPr>
          <a:xfrm>
            <a:off x="3779657" y="4766684"/>
            <a:ext cx="5974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907158" y="4508716"/>
            <a:ext cx="4339008" cy="276999"/>
          </a:xfrm>
          <a:prstGeom prst="rect">
            <a:avLst/>
          </a:prstGeom>
        </p:spPr>
        <p:txBody>
          <a:bodyPr wrap="none">
            <a:spAutoFit/>
          </a:bodyPr>
          <a:lstStyle/>
          <a:p>
            <a:r>
              <a:rPr lang="en-US" sz="1200" dirty="0">
                <a:solidFill>
                  <a:srgbClr val="A2CE44"/>
                </a:solidFill>
                <a:ea typeface="Calibri" panose="020F0502020204030204" pitchFamily="34" charset="0"/>
                <a:cs typeface="Times New Roman" panose="02020603050405020304" pitchFamily="18" charset="0"/>
              </a:rPr>
              <a:t>https://payments.blackbaud.com/Checkout/bbCheckout.2.0.js</a:t>
            </a:r>
          </a:p>
        </p:txBody>
      </p:sp>
      <p:sp>
        <p:nvSpPr>
          <p:cNvPr id="10" name="Rectangle 9"/>
          <p:cNvSpPr/>
          <p:nvPr/>
        </p:nvSpPr>
        <p:spPr>
          <a:xfrm>
            <a:off x="804087" y="5376065"/>
            <a:ext cx="4867584" cy="830997"/>
          </a:xfrm>
          <a:prstGeom prst="rect">
            <a:avLst/>
          </a:prstGeom>
        </p:spPr>
        <p:txBody>
          <a:bodyPr wrap="square">
            <a:spAutoFit/>
          </a:bodyPr>
          <a:lstStyle/>
          <a:p>
            <a:r>
              <a:rPr lang="en-US" sz="1200" b="1" dirty="0">
                <a:solidFill>
                  <a:srgbClr val="A2CE44"/>
                </a:solidFill>
                <a:ea typeface="Calibri" panose="020F0502020204030204" pitchFamily="34" charset="0"/>
                <a:cs typeface="Times New Roman" panose="02020603050405020304" pitchFamily="18" charset="0"/>
              </a:rPr>
              <a:t>Init bbCheckout:</a:t>
            </a:r>
          </a:p>
          <a:p>
            <a:r>
              <a:rPr lang="en-US" sz="1200" dirty="0">
                <a:solidFill>
                  <a:srgbClr val="A2CE44"/>
                </a:solidFill>
                <a:ea typeface="Calibri" panose="020F0502020204030204" pitchFamily="34" charset="0"/>
                <a:cs typeface="Times New Roman" panose="02020603050405020304" pitchFamily="18" charset="0"/>
              </a:rPr>
              <a:t>public_key : </a:t>
            </a:r>
            <a:r>
              <a:rPr lang="en-US" sz="1200" dirty="0">
                <a:solidFill>
                  <a:srgbClr val="A2CE44"/>
                </a:solidFill>
              </a:rPr>
              <a:t>89f5c46c-3ef8-4589-817e-xxxxxxxxxx</a:t>
            </a:r>
          </a:p>
          <a:p>
            <a:r>
              <a:rPr lang="en-US" sz="1200" dirty="0">
                <a:solidFill>
                  <a:srgbClr val="A2CE44"/>
                </a:solidFill>
                <a:ea typeface="Calibri" panose="020F0502020204030204" pitchFamily="34" charset="0"/>
                <a:cs typeface="Times New Roman" panose="02020603050405020304" pitchFamily="18" charset="0"/>
              </a:rPr>
              <a:t>merchant_account_id : 7f3b148a-c7f6-46eb-9e65-xxxxxxxxxxxx</a:t>
            </a:r>
          </a:p>
          <a:p>
            <a:r>
              <a:rPr lang="en-US" sz="1200" dirty="0">
                <a:solidFill>
                  <a:srgbClr val="A2CE44"/>
                </a:solidFill>
                <a:ea typeface="Calibri" panose="020F0502020204030204" pitchFamily="34" charset="0"/>
                <a:cs typeface="Times New Roman" panose="02020603050405020304" pitchFamily="18" charset="0"/>
              </a:rPr>
              <a:t>transaction_type : "card_not_present"</a:t>
            </a:r>
          </a:p>
        </p:txBody>
      </p:sp>
      <p:sp>
        <p:nvSpPr>
          <p:cNvPr id="11" name="Rectangle 10"/>
          <p:cNvSpPr/>
          <p:nvPr/>
        </p:nvSpPr>
        <p:spPr>
          <a:xfrm>
            <a:off x="3907158" y="4785826"/>
            <a:ext cx="2292422" cy="276999"/>
          </a:xfrm>
          <a:prstGeom prst="rect">
            <a:avLst/>
          </a:prstGeom>
        </p:spPr>
        <p:txBody>
          <a:bodyPr wrap="none">
            <a:spAutoFit/>
          </a:bodyPr>
          <a:lstStyle/>
          <a:p>
            <a:r>
              <a:rPr lang="en-US" sz="1200" dirty="0">
                <a:solidFill>
                  <a:srgbClr val="A2CE44"/>
                </a:solidFill>
              </a:rPr>
              <a:t>data-formtype = "bbCheckout"</a:t>
            </a:r>
          </a:p>
        </p:txBody>
      </p:sp>
      <p:sp>
        <p:nvSpPr>
          <p:cNvPr id="12" name="Rounded Rectangle 11"/>
          <p:cNvSpPr/>
          <p:nvPr/>
        </p:nvSpPr>
        <p:spPr>
          <a:xfrm>
            <a:off x="9754232" y="4470543"/>
            <a:ext cx="1376796" cy="592282"/>
          </a:xfrm>
          <a:prstGeom prst="roundRect">
            <a:avLst/>
          </a:prstGeom>
          <a:noFill/>
          <a:ln w="28575">
            <a:solidFill>
              <a:srgbClr val="A2CE4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A2CE44"/>
                </a:solidFill>
              </a:rPr>
              <a:t>Authorized Callback</a:t>
            </a:r>
          </a:p>
        </p:txBody>
      </p:sp>
      <p:cxnSp>
        <p:nvCxnSpPr>
          <p:cNvPr id="18" name="Straight Arrow Connector 17"/>
          <p:cNvCxnSpPr>
            <a:stCxn id="12" idx="2"/>
          </p:cNvCxnSpPr>
          <p:nvPr/>
        </p:nvCxnSpPr>
        <p:spPr>
          <a:xfrm>
            <a:off x="10442630" y="5062825"/>
            <a:ext cx="0" cy="1600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07326" y="4554882"/>
            <a:ext cx="1595005" cy="461665"/>
          </a:xfrm>
          <a:prstGeom prst="rect">
            <a:avLst/>
          </a:prstGeom>
          <a:noFill/>
          <a:ln>
            <a:solidFill>
              <a:schemeClr val="bg2">
                <a:lumMod val="90000"/>
              </a:schemeClr>
            </a:solidFill>
          </a:ln>
        </p:spPr>
        <p:txBody>
          <a:bodyPr wrap="square" rtlCol="0">
            <a:spAutoFit/>
          </a:bodyPr>
          <a:lstStyle/>
          <a:p>
            <a:pPr algn="ctr"/>
            <a:r>
              <a:rPr lang="en-US" sz="1200" dirty="0"/>
              <a:t>Shopping Cart</a:t>
            </a:r>
            <a:br>
              <a:rPr lang="en-US" sz="1200" dirty="0"/>
            </a:br>
            <a:r>
              <a:rPr lang="en-US" sz="1200" dirty="0"/>
              <a:t>Checkout</a:t>
            </a:r>
            <a:endParaRPr lang="en-US" dirty="0"/>
          </a:p>
        </p:txBody>
      </p:sp>
      <p:cxnSp>
        <p:nvCxnSpPr>
          <p:cNvPr id="16" name="Straight Arrow Connector 15"/>
          <p:cNvCxnSpPr/>
          <p:nvPr/>
        </p:nvCxnSpPr>
        <p:spPr>
          <a:xfrm>
            <a:off x="1774851" y="4766684"/>
            <a:ext cx="624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761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43560" y="376732"/>
            <a:ext cx="1878735" cy="1199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SPARK FSU Application</a:t>
            </a:r>
          </a:p>
        </p:txBody>
      </p:sp>
      <p:sp>
        <p:nvSpPr>
          <p:cNvPr id="3" name="Rounded Rectangle 2"/>
          <p:cNvSpPr/>
          <p:nvPr/>
        </p:nvSpPr>
        <p:spPr>
          <a:xfrm>
            <a:off x="9503263" y="376732"/>
            <a:ext cx="1878735" cy="1199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Blackbaud Service</a:t>
            </a:r>
          </a:p>
        </p:txBody>
      </p:sp>
      <p:sp>
        <p:nvSpPr>
          <p:cNvPr id="4" name="Rectangle 3"/>
          <p:cNvSpPr/>
          <p:nvPr/>
        </p:nvSpPr>
        <p:spPr>
          <a:xfrm>
            <a:off x="2403277" y="3520102"/>
            <a:ext cx="6096000" cy="1569660"/>
          </a:xfrm>
          <a:prstGeom prst="rect">
            <a:avLst/>
          </a:prstGeom>
        </p:spPr>
        <p:txBody>
          <a:bodyPr>
            <a:spAutoFit/>
          </a:bodyPr>
          <a:lstStyle/>
          <a:p>
            <a:r>
              <a:rPr lang="en-US" sz="1200" dirty="0">
                <a:solidFill>
                  <a:srgbClr val="A2CE44"/>
                </a:solidFill>
              </a:rPr>
              <a:t>DefaultRequestHeaders : {</a:t>
            </a:r>
          </a:p>
          <a:p>
            <a:r>
              <a:rPr lang="en-US" sz="1200" dirty="0">
                <a:solidFill>
                  <a:srgbClr val="A2CE44"/>
                </a:solidFill>
              </a:rPr>
              <a:t>    bb-api-subscription-key : 28e9bd839945464eab08xxxxxxxxxxxx</a:t>
            </a:r>
          </a:p>
          <a:p>
            <a:r>
              <a:rPr lang="en-US" sz="1200" dirty="0">
                <a:solidFill>
                  <a:srgbClr val="A2CE44"/>
                </a:solidFill>
              </a:rPr>
              <a:t>    Authorization: Bearer eyJ0eXAiOiJKV1QiLCJhbGciOiJSUzI1N.…… (saved access token)</a:t>
            </a:r>
          </a:p>
          <a:p>
            <a:r>
              <a:rPr lang="en-US" sz="1200" dirty="0">
                <a:solidFill>
                  <a:srgbClr val="A2CE44"/>
                </a:solidFill>
              </a:rPr>
              <a:t>} </a:t>
            </a:r>
          </a:p>
          <a:p>
            <a:r>
              <a:rPr lang="en-US" sz="1200" dirty="0">
                <a:solidFill>
                  <a:srgbClr val="A2CE44"/>
                </a:solidFill>
              </a:rPr>
              <a:t>RequestBody: {</a:t>
            </a:r>
          </a:p>
          <a:p>
            <a:r>
              <a:rPr lang="en-US" sz="1200" dirty="0">
                <a:solidFill>
                  <a:srgbClr val="A2CE44"/>
                </a:solidFill>
              </a:rPr>
              <a:t>    “amount” : 2000, (cent)</a:t>
            </a:r>
          </a:p>
          <a:p>
            <a:r>
              <a:rPr lang="en-US" sz="1200" dirty="0">
                <a:solidFill>
                  <a:srgbClr val="A2CE44"/>
                </a:solidFill>
              </a:rPr>
              <a:t>    “authorization_token” : c8e901e6ee844b2daa741c5d50d5b38e (transaction token)</a:t>
            </a:r>
          </a:p>
          <a:p>
            <a:r>
              <a:rPr lang="en-US" sz="1200" dirty="0">
                <a:solidFill>
                  <a:srgbClr val="A2CE44"/>
                </a:solidFill>
              </a:rPr>
              <a:t>}</a:t>
            </a:r>
          </a:p>
        </p:txBody>
      </p:sp>
      <p:sp>
        <p:nvSpPr>
          <p:cNvPr id="5" name="Rectangle 4"/>
          <p:cNvSpPr/>
          <p:nvPr/>
        </p:nvSpPr>
        <p:spPr>
          <a:xfrm>
            <a:off x="4072675" y="3054435"/>
            <a:ext cx="5289436" cy="275396"/>
          </a:xfrm>
          <a:prstGeom prst="rect">
            <a:avLst/>
          </a:prstGeom>
        </p:spPr>
        <p:txBody>
          <a:bodyPr wrap="square">
            <a:spAutoFit/>
          </a:bodyPr>
          <a:lstStyle/>
          <a:p>
            <a:pPr>
              <a:lnSpc>
                <a:spcPct val="107000"/>
              </a:lnSpc>
              <a:spcAft>
                <a:spcPts val="800"/>
              </a:spcAft>
            </a:pPr>
            <a:r>
              <a:rPr lang="en-US" sz="1200" dirty="0">
                <a:solidFill>
                  <a:srgbClr val="A2CE44"/>
                </a:solidFill>
                <a:ea typeface="Calibri" panose="020F0502020204030204" pitchFamily="34" charset="0"/>
                <a:cs typeface="Times New Roman" panose="02020603050405020304" pitchFamily="18" charset="0"/>
              </a:rPr>
              <a:t>https://api.sky.blackbaud.com/payments/v1/checkout/transaction</a:t>
            </a:r>
            <a:endParaRPr lang="en-US" sz="1200" dirty="0">
              <a:solidFill>
                <a:srgbClr val="A2CE44"/>
              </a:solidFill>
              <a:effectLst/>
              <a:ea typeface="Calibri" panose="020F0502020204030204" pitchFamily="34" charset="0"/>
              <a:cs typeface="Times New Roman" panose="02020603050405020304" pitchFamily="18" charset="0"/>
            </a:endParaRPr>
          </a:p>
        </p:txBody>
      </p:sp>
      <p:sp>
        <p:nvSpPr>
          <p:cNvPr id="6" name="TextBox 5"/>
          <p:cNvSpPr txBox="1"/>
          <p:nvPr/>
        </p:nvSpPr>
        <p:spPr>
          <a:xfrm>
            <a:off x="3118985" y="2045645"/>
            <a:ext cx="1595005" cy="646331"/>
          </a:xfrm>
          <a:prstGeom prst="rect">
            <a:avLst/>
          </a:prstGeom>
          <a:noFill/>
          <a:ln>
            <a:noFill/>
          </a:ln>
        </p:spPr>
        <p:txBody>
          <a:bodyPr wrap="square" rtlCol="0">
            <a:spAutoFit/>
          </a:bodyPr>
          <a:lstStyle/>
          <a:p>
            <a:pPr algn="ctr"/>
            <a:r>
              <a:rPr lang="en-US" sz="1200" dirty="0">
                <a:solidFill>
                  <a:srgbClr val="FFFF00"/>
                </a:solidFill>
              </a:rPr>
              <a:t>Use saved access token in request to SKY API </a:t>
            </a:r>
            <a:endParaRPr lang="en-US" dirty="0">
              <a:solidFill>
                <a:srgbClr val="FFFF00"/>
              </a:solidFill>
            </a:endParaRPr>
          </a:p>
        </p:txBody>
      </p:sp>
      <p:sp>
        <p:nvSpPr>
          <p:cNvPr id="7" name="Rectangle 6"/>
          <p:cNvSpPr/>
          <p:nvPr/>
        </p:nvSpPr>
        <p:spPr>
          <a:xfrm>
            <a:off x="4920077" y="2126850"/>
            <a:ext cx="4881335" cy="276999"/>
          </a:xfrm>
          <a:prstGeom prst="rect">
            <a:avLst/>
          </a:prstGeom>
        </p:spPr>
        <p:txBody>
          <a:bodyPr wrap="square">
            <a:spAutoFit/>
          </a:bodyPr>
          <a:lstStyle/>
          <a:p>
            <a:r>
              <a:rPr lang="en-US" sz="1200" dirty="0">
                <a:solidFill>
                  <a:srgbClr val="A2CE44"/>
                </a:solidFill>
                <a:ea typeface="Calibri" panose="020F0502020204030204" pitchFamily="34" charset="0"/>
                <a:cs typeface="Times New Roman" panose="02020603050405020304" pitchFamily="18" charset="0"/>
              </a:rPr>
              <a:t>https://sparkadmin-dev.foundation.fsu.edu/checkout/paycc</a:t>
            </a:r>
            <a:endParaRPr lang="en-US" sz="1200" dirty="0">
              <a:solidFill>
                <a:srgbClr val="A2CE44"/>
              </a:solidFill>
              <a:effectLst/>
              <a:ea typeface="Calibri" panose="020F0502020204030204" pitchFamily="34" charset="0"/>
              <a:cs typeface="Times New Roman" panose="02020603050405020304" pitchFamily="18" charset="0"/>
            </a:endParaRPr>
          </a:p>
        </p:txBody>
      </p:sp>
      <p:sp>
        <p:nvSpPr>
          <p:cNvPr id="8" name="Rounded Rectangle 7"/>
          <p:cNvSpPr/>
          <p:nvPr/>
        </p:nvSpPr>
        <p:spPr>
          <a:xfrm>
            <a:off x="9736048" y="2991050"/>
            <a:ext cx="1413164" cy="667552"/>
          </a:xfrm>
          <a:prstGeom prst="roundRect">
            <a:avLst/>
          </a:prstGeom>
          <a:noFill/>
          <a:ln w="28575">
            <a:solidFill>
              <a:srgbClr val="A2CE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2CE44"/>
                </a:solidFill>
              </a:rPr>
              <a:t>Return Transaction Information</a:t>
            </a:r>
          </a:p>
        </p:txBody>
      </p:sp>
      <p:cxnSp>
        <p:nvCxnSpPr>
          <p:cNvPr id="9" name="Elbow Connector 8"/>
          <p:cNvCxnSpPr>
            <a:stCxn id="6" idx="2"/>
            <a:endCxn id="8" idx="1"/>
          </p:cNvCxnSpPr>
          <p:nvPr/>
        </p:nvCxnSpPr>
        <p:spPr>
          <a:xfrm rot="16200000" flipH="1">
            <a:off x="6509843" y="98621"/>
            <a:ext cx="632850" cy="58195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334089" y="5174230"/>
            <a:ext cx="2422434" cy="276999"/>
          </a:xfrm>
          <a:prstGeom prst="rect">
            <a:avLst/>
          </a:prstGeom>
          <a:noFill/>
          <a:ln>
            <a:noFill/>
          </a:ln>
        </p:spPr>
        <p:txBody>
          <a:bodyPr wrap="square" rtlCol="0">
            <a:spAutoFit/>
          </a:bodyPr>
          <a:lstStyle/>
          <a:p>
            <a:pPr algn="ctr"/>
            <a:r>
              <a:rPr lang="en-US" sz="1200" dirty="0">
                <a:solidFill>
                  <a:srgbClr val="FFFF00"/>
                </a:solidFill>
              </a:rPr>
              <a:t>Save data to CRM Batch</a:t>
            </a:r>
            <a:endParaRPr lang="en-US" dirty="0">
              <a:solidFill>
                <a:srgbClr val="FFFF00"/>
              </a:solidFill>
            </a:endParaRPr>
          </a:p>
        </p:txBody>
      </p:sp>
      <p:cxnSp>
        <p:nvCxnSpPr>
          <p:cNvPr id="11" name="Elbow Connector 10"/>
          <p:cNvCxnSpPr>
            <a:cxnSpLocks/>
            <a:stCxn id="8" idx="2"/>
            <a:endCxn id="10" idx="3"/>
          </p:cNvCxnSpPr>
          <p:nvPr/>
        </p:nvCxnSpPr>
        <p:spPr>
          <a:xfrm rot="5400000">
            <a:off x="6772513" y="1642613"/>
            <a:ext cx="1654128" cy="56861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Diamond 15"/>
          <p:cNvSpPr/>
          <p:nvPr/>
        </p:nvSpPr>
        <p:spPr>
          <a:xfrm>
            <a:off x="440944" y="1984796"/>
            <a:ext cx="1940660" cy="778355"/>
          </a:xfrm>
          <a:prstGeom prst="diamond">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Access Token Expired?</a:t>
            </a:r>
          </a:p>
        </p:txBody>
      </p:sp>
      <p:cxnSp>
        <p:nvCxnSpPr>
          <p:cNvPr id="17" name="Straight Arrow Connector 16"/>
          <p:cNvCxnSpPr/>
          <p:nvPr/>
        </p:nvCxnSpPr>
        <p:spPr>
          <a:xfrm flipH="1" flipV="1">
            <a:off x="2521750" y="2368811"/>
            <a:ext cx="6720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967861" y="2486152"/>
            <a:ext cx="623889" cy="276999"/>
          </a:xfrm>
          <a:prstGeom prst="rect">
            <a:avLst/>
          </a:prstGeom>
        </p:spPr>
        <p:txBody>
          <a:bodyPr wrap="none">
            <a:spAutoFit/>
          </a:bodyPr>
          <a:lstStyle/>
          <a:p>
            <a:r>
              <a:rPr lang="en-US" sz="1200" dirty="0">
                <a:solidFill>
                  <a:srgbClr val="FFFF00"/>
                </a:solidFill>
                <a:ea typeface="Calibri" panose="020F0502020204030204" pitchFamily="34" charset="0"/>
                <a:cs typeface="Times New Roman" panose="02020603050405020304" pitchFamily="18" charset="0"/>
              </a:rPr>
              <a:t>60min</a:t>
            </a:r>
          </a:p>
        </p:txBody>
      </p:sp>
      <p:sp>
        <p:nvSpPr>
          <p:cNvPr id="19" name="Rounded Rectangle 18"/>
          <p:cNvSpPr/>
          <p:nvPr/>
        </p:nvSpPr>
        <p:spPr>
          <a:xfrm>
            <a:off x="704692" y="3329540"/>
            <a:ext cx="1413164" cy="778355"/>
          </a:xfrm>
          <a:prstGeom prst="roundRect">
            <a:avLst/>
          </a:prstGeom>
          <a:noFill/>
          <a:ln w="28575">
            <a:solidFill>
              <a:srgbClr val="A2CE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A2CE44"/>
                </a:solidFill>
              </a:rPr>
              <a:t>Use saved Refresh Token to Fetch new tokens</a:t>
            </a:r>
          </a:p>
        </p:txBody>
      </p:sp>
      <p:sp>
        <p:nvSpPr>
          <p:cNvPr id="21" name="TextBox 20"/>
          <p:cNvSpPr txBox="1"/>
          <p:nvPr/>
        </p:nvSpPr>
        <p:spPr>
          <a:xfrm>
            <a:off x="562758" y="4607141"/>
            <a:ext cx="1677785" cy="646331"/>
          </a:xfrm>
          <a:prstGeom prst="rect">
            <a:avLst/>
          </a:prstGeom>
          <a:noFill/>
          <a:ln>
            <a:noFill/>
          </a:ln>
        </p:spPr>
        <p:txBody>
          <a:bodyPr wrap="square" rtlCol="0">
            <a:spAutoFit/>
          </a:bodyPr>
          <a:lstStyle/>
          <a:p>
            <a:pPr algn="ctr"/>
            <a:r>
              <a:rPr lang="en-US" sz="1200" dirty="0">
                <a:solidFill>
                  <a:srgbClr val="FFFF00"/>
                </a:solidFill>
              </a:rPr>
              <a:t>Saved new access token, refresh token and refresh time</a:t>
            </a:r>
            <a:endParaRPr lang="en-US" dirty="0">
              <a:solidFill>
                <a:srgbClr val="FFFF00"/>
              </a:solidFill>
            </a:endParaRPr>
          </a:p>
        </p:txBody>
      </p:sp>
      <p:sp>
        <p:nvSpPr>
          <p:cNvPr id="23" name="Rectangle 22"/>
          <p:cNvSpPr/>
          <p:nvPr/>
        </p:nvSpPr>
        <p:spPr>
          <a:xfrm>
            <a:off x="4920076" y="2359810"/>
            <a:ext cx="4160626" cy="461665"/>
          </a:xfrm>
          <a:prstGeom prst="rect">
            <a:avLst/>
          </a:prstGeom>
        </p:spPr>
        <p:txBody>
          <a:bodyPr wrap="none">
            <a:spAutoFit/>
          </a:bodyPr>
          <a:lstStyle/>
          <a:p>
            <a:r>
              <a:rPr lang="en-US" sz="1200" b="1" dirty="0">
                <a:solidFill>
                  <a:srgbClr val="A2CE44"/>
                </a:solidFill>
                <a:ea typeface="Calibri" panose="020F0502020204030204" pitchFamily="34" charset="0"/>
                <a:cs typeface="Times New Roman" panose="02020603050405020304" pitchFamily="18" charset="0"/>
              </a:rPr>
              <a:t>Form Input:</a:t>
            </a:r>
          </a:p>
          <a:p>
            <a:r>
              <a:rPr lang="en-US" sz="1200" dirty="0">
                <a:solidFill>
                  <a:srgbClr val="A2CE44"/>
                </a:solidFill>
                <a:ea typeface="Calibri" panose="020F0502020204030204" pitchFamily="34" charset="0"/>
                <a:cs typeface="Times New Roman" panose="02020603050405020304" pitchFamily="18" charset="0"/>
              </a:rPr>
              <a:t>transactiontoken = </a:t>
            </a:r>
            <a:r>
              <a:rPr lang="en-US" sz="1200" dirty="0">
                <a:solidFill>
                  <a:srgbClr val="A2CE44"/>
                </a:solidFill>
              </a:rPr>
              <a:t>c8e901e6ee844b2daa741c5d50d5b38e</a:t>
            </a:r>
            <a:endParaRPr lang="en-US" sz="1200" dirty="0">
              <a:solidFill>
                <a:srgbClr val="A2CE44"/>
              </a:solidFill>
              <a:ea typeface="Calibri" panose="020F0502020204030204" pitchFamily="34" charset="0"/>
              <a:cs typeface="Times New Roman" panose="02020603050405020304" pitchFamily="18" charset="0"/>
            </a:endParaRPr>
          </a:p>
        </p:txBody>
      </p:sp>
      <p:cxnSp>
        <p:nvCxnSpPr>
          <p:cNvPr id="27" name="Elbow Connector 26"/>
          <p:cNvCxnSpPr>
            <a:endCxn id="6" idx="3"/>
          </p:cNvCxnSpPr>
          <p:nvPr/>
        </p:nvCxnSpPr>
        <p:spPr>
          <a:xfrm rot="5400000">
            <a:off x="7059570" y="-1014251"/>
            <a:ext cx="1037483" cy="57286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0474985" y="1770249"/>
            <a:ext cx="1001135" cy="487569"/>
          </a:xfrm>
          <a:prstGeom prst="rect">
            <a:avLst/>
          </a:prstGeom>
        </p:spPr>
        <p:txBody>
          <a:bodyPr wrap="square">
            <a:spAutoFit/>
          </a:bodyPr>
          <a:lstStyle/>
          <a:p>
            <a:pPr>
              <a:lnSpc>
                <a:spcPct val="107000"/>
              </a:lnSpc>
              <a:spcAft>
                <a:spcPts val="800"/>
              </a:spcAft>
            </a:pPr>
            <a:r>
              <a:rPr lang="en-US" sz="1200" dirty="0">
                <a:solidFill>
                  <a:srgbClr val="A2CE44"/>
                </a:solidFill>
                <a:effectLst/>
                <a:ea typeface="Calibri" panose="020F0502020204030204" pitchFamily="34" charset="0"/>
                <a:cs typeface="Times New Roman" panose="02020603050405020304" pitchFamily="18" charset="0"/>
              </a:rPr>
              <a:t>Authorized Callback</a:t>
            </a:r>
          </a:p>
        </p:txBody>
      </p:sp>
      <p:cxnSp>
        <p:nvCxnSpPr>
          <p:cNvPr id="30" name="Straight Arrow Connector 29"/>
          <p:cNvCxnSpPr>
            <a:cxnSpLocks/>
            <a:stCxn id="16" idx="2"/>
            <a:endCxn id="19" idx="0"/>
          </p:cNvCxnSpPr>
          <p:nvPr/>
        </p:nvCxnSpPr>
        <p:spPr>
          <a:xfrm>
            <a:off x="1411274" y="2763151"/>
            <a:ext cx="0" cy="566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19" idx="2"/>
            <a:endCxn id="21" idx="0"/>
          </p:cNvCxnSpPr>
          <p:nvPr/>
        </p:nvCxnSpPr>
        <p:spPr>
          <a:xfrm flipH="1">
            <a:off x="1401651" y="4107895"/>
            <a:ext cx="9623" cy="499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5090174" y="5526672"/>
            <a:ext cx="2509403" cy="7214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Blackbaud CRM</a:t>
            </a:r>
          </a:p>
        </p:txBody>
      </p:sp>
      <p:cxnSp>
        <p:nvCxnSpPr>
          <p:cNvPr id="42" name="Elbow Connector 41"/>
          <p:cNvCxnSpPr>
            <a:cxnSpLocks/>
            <a:stCxn id="10" idx="2"/>
            <a:endCxn id="40" idx="1"/>
          </p:cNvCxnSpPr>
          <p:nvPr/>
        </p:nvCxnSpPr>
        <p:spPr>
          <a:xfrm rot="16200000" flipH="1">
            <a:off x="4099667" y="4896868"/>
            <a:ext cx="436146" cy="15448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296764" y="5958400"/>
            <a:ext cx="1459759" cy="276999"/>
          </a:xfrm>
          <a:prstGeom prst="rect">
            <a:avLst/>
          </a:prstGeom>
        </p:spPr>
        <p:txBody>
          <a:bodyPr wrap="none">
            <a:spAutoFit/>
          </a:bodyPr>
          <a:lstStyle/>
          <a:p>
            <a:r>
              <a:rPr lang="en-US" sz="1200" dirty="0">
                <a:solidFill>
                  <a:srgbClr val="A2CE44"/>
                </a:solidFill>
                <a:ea typeface="Calibri" panose="020F0502020204030204" pitchFamily="34" charset="0"/>
                <a:cs typeface="Times New Roman" panose="02020603050405020304" pitchFamily="18" charset="0"/>
              </a:rPr>
              <a:t>Blackbaud WebAPI</a:t>
            </a:r>
          </a:p>
        </p:txBody>
      </p:sp>
    </p:spTree>
    <p:extLst>
      <p:ext uri="{BB962C8B-B14F-4D97-AF65-F5344CB8AC3E}">
        <p14:creationId xmlns:p14="http://schemas.microsoft.com/office/powerpoint/2010/main" val="20585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p:cNvSpPr txBox="1">
            <a:spLocks/>
          </p:cNvSpPr>
          <p:nvPr/>
        </p:nvSpPr>
        <p:spPr>
          <a:xfrm>
            <a:off x="1524000" y="340659"/>
            <a:ext cx="9144000" cy="701207"/>
          </a:xfrm>
          <a:prstGeom prst="rect">
            <a:avLst/>
          </a:prstGeom>
        </p:spPr>
        <p:txBody>
          <a:bodyPr anchor="b"/>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dirty="0"/>
              <a:t>Checkout Process Demo</a:t>
            </a:r>
          </a:p>
        </p:txBody>
      </p:sp>
      <p:sp>
        <p:nvSpPr>
          <p:cNvPr id="4" name="Text Placeholder 4"/>
          <p:cNvSpPr txBox="1">
            <a:spLocks/>
          </p:cNvSpPr>
          <p:nvPr/>
        </p:nvSpPr>
        <p:spPr>
          <a:xfrm>
            <a:off x="1524000" y="3078397"/>
            <a:ext cx="9144000" cy="701207"/>
          </a:xfrm>
          <a:prstGeom prst="rect">
            <a:avLst/>
          </a:prstGeom>
        </p:spPr>
        <p:txBody>
          <a:bodyPr anchor="b"/>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dirty="0"/>
              <a:t>(Play Video #2)</a:t>
            </a:r>
          </a:p>
        </p:txBody>
      </p:sp>
      <p:pic>
        <p:nvPicPr>
          <p:cNvPr id="2" name="2_TransactionToCRM">
            <a:hlinkClick r:id="" action="ppaction://media"/>
            <a:extLst>
              <a:ext uri="{FF2B5EF4-FFF2-40B4-BE49-F238E27FC236}">
                <a16:creationId xmlns:a16="http://schemas.microsoft.com/office/drawing/2014/main" id="{A1C5FECC-B9AF-4260-917B-F7ECE425E8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9950" y="163513"/>
            <a:ext cx="10450513" cy="6530975"/>
          </a:xfrm>
          <a:prstGeom prst="rect">
            <a:avLst/>
          </a:prstGeom>
        </p:spPr>
      </p:pic>
    </p:spTree>
    <p:extLst>
      <p:ext uri="{BB962C8B-B14F-4D97-AF65-F5344CB8AC3E}">
        <p14:creationId xmlns:p14="http://schemas.microsoft.com/office/powerpoint/2010/main" val="267738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8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Automating the QA Testing Process</a:t>
            </a:r>
          </a:p>
        </p:txBody>
      </p:sp>
      <p:sp>
        <p:nvSpPr>
          <p:cNvPr id="3" name="Content Placeholder 2"/>
          <p:cNvSpPr>
            <a:spLocks noGrp="1"/>
          </p:cNvSpPr>
          <p:nvPr>
            <p:ph idx="1"/>
          </p:nvPr>
        </p:nvSpPr>
        <p:spPr>
          <a:xfrm>
            <a:off x="818712" y="2359746"/>
            <a:ext cx="10554574" cy="3636511"/>
          </a:xfrm>
        </p:spPr>
        <p:txBody>
          <a:bodyPr>
            <a:normAutofit fontScale="92500" lnSpcReduction="10000"/>
          </a:bodyPr>
          <a:lstStyle/>
          <a:p>
            <a:r>
              <a:rPr lang="en-US" dirty="0"/>
              <a:t>The development timeline for this project was tight, so anything that could be done to speed up the testing process was crucial.</a:t>
            </a:r>
          </a:p>
          <a:p>
            <a:r>
              <a:rPr lang="en-US" dirty="0"/>
              <a:t>A series of roughly 100 unit tests and supporting automation scripts written in Python using the Selenium WebDriver and </a:t>
            </a:r>
            <a:r>
              <a:rPr lang="en-US" dirty="0" err="1"/>
              <a:t>unittest</a:t>
            </a:r>
            <a:r>
              <a:rPr lang="en-US" dirty="0"/>
              <a:t> modules to confirm functionality on demand for Spark 3’s front-end. </a:t>
            </a:r>
          </a:p>
          <a:p>
            <a:r>
              <a:rPr lang="en-US" dirty="0"/>
              <a:t>First we fill the testing environment with test projects. A handful of items for testing require projects with particular settings (i.e., multiple giving levels, a goal less than $1000, various donor roll settings, etc.). We run a script that automatically creates these projects up based on a mix of pre-configured requirements and random selections.</a:t>
            </a:r>
          </a:p>
          <a:p>
            <a:r>
              <a:rPr lang="en-US" dirty="0"/>
              <a:t>After the test projects are created, then the unit tests are run. In total there are 12 classes that include 93 test methods. Except where specific conditions are required for the item being tested, each test makes random selections to ensure that tests pass under various conditions. </a:t>
            </a:r>
          </a:p>
          <a:p>
            <a:endParaRPr lang="en-US" dirty="0"/>
          </a:p>
        </p:txBody>
      </p:sp>
    </p:spTree>
    <p:extLst>
      <p:ext uri="{BB962C8B-B14F-4D97-AF65-F5344CB8AC3E}">
        <p14:creationId xmlns:p14="http://schemas.microsoft.com/office/powerpoint/2010/main" val="141359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818712" y="430306"/>
            <a:ext cx="10440959" cy="5976470"/>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lvl="0"/>
            <a:r>
              <a:rPr lang="en-US" sz="1500" b="1" dirty="0">
                <a:solidFill>
                  <a:srgbClr val="A2CE44"/>
                </a:solidFill>
              </a:rPr>
              <a:t>Active Academic Projects Tests</a:t>
            </a:r>
            <a:r>
              <a:rPr lang="en-US" sz="1500" dirty="0">
                <a:solidFill>
                  <a:srgbClr val="A2CE44"/>
                </a:solidFill>
              </a:rPr>
              <a:t>:</a:t>
            </a:r>
            <a:r>
              <a:rPr lang="en-US" sz="1500" b="1" dirty="0">
                <a:solidFill>
                  <a:srgbClr val="A2CE44"/>
                </a:solidFill>
              </a:rPr>
              <a:t> </a:t>
            </a:r>
            <a:r>
              <a:rPr lang="en-US" sz="1500" dirty="0"/>
              <a:t>20 tests to confirm for expected and excluded data, data updating after donation actions, various sorting options, that various on-page buttons work as intended, etc.</a:t>
            </a:r>
          </a:p>
          <a:p>
            <a:pPr lvl="0"/>
            <a:r>
              <a:rPr lang="en-US" sz="1500" b="1" dirty="0">
                <a:solidFill>
                  <a:srgbClr val="A2CE44"/>
                </a:solidFill>
              </a:rPr>
              <a:t>Checkout Tests: </a:t>
            </a:r>
            <a:r>
              <a:rPr lang="en-US" sz="1500" dirty="0"/>
              <a:t>9 tests to confirm that both credit card and PayPal donations work, that various on-page buttons perform intended actions, that redirects and validators work successfully, etc.</a:t>
            </a:r>
          </a:p>
          <a:p>
            <a:pPr lvl="0"/>
            <a:r>
              <a:rPr lang="en-US" sz="1500" b="1" dirty="0">
                <a:solidFill>
                  <a:srgbClr val="A2CE44"/>
                </a:solidFill>
              </a:rPr>
              <a:t>Confirmation Page Tests: </a:t>
            </a:r>
            <a:r>
              <a:rPr lang="en-US" sz="1500" dirty="0"/>
              <a:t>5 tests to confirm that confirmation page shows expected data after a donation and that on-screen buttons work as intended.</a:t>
            </a:r>
          </a:p>
          <a:p>
            <a:pPr lvl="0"/>
            <a:r>
              <a:rPr lang="en-US" sz="1500" b="1" dirty="0">
                <a:solidFill>
                  <a:srgbClr val="A2CE44"/>
                </a:solidFill>
              </a:rPr>
              <a:t>Multi-Donation Confirmation Page Test: </a:t>
            </a:r>
            <a:r>
              <a:rPr lang="en-US" sz="1500" dirty="0"/>
              <a:t>1 test to confirm that a donation split across various projects displays data on the confirmation page correctly. </a:t>
            </a:r>
          </a:p>
          <a:p>
            <a:pPr lvl="0"/>
            <a:r>
              <a:rPr lang="en-US" sz="1500" b="1" dirty="0">
                <a:solidFill>
                  <a:srgbClr val="A2CE44"/>
                </a:solidFill>
              </a:rPr>
              <a:t>Homepage Tests: </a:t>
            </a:r>
            <a:r>
              <a:rPr lang="en-US" sz="1500" dirty="0"/>
              <a:t>10 tests to confirm data displayed is correct, on-screen buttons perform intended actions, and that particular edge cases are handled correctly. </a:t>
            </a:r>
          </a:p>
          <a:p>
            <a:pPr lvl="0"/>
            <a:r>
              <a:rPr lang="en-US" sz="1500" b="1" dirty="0">
                <a:solidFill>
                  <a:srgbClr val="A2CE44"/>
                </a:solidFill>
              </a:rPr>
              <a:t>Review Cart Tests: </a:t>
            </a:r>
            <a:r>
              <a:rPr lang="en-US" sz="1500" dirty="0"/>
              <a:t>7 tests to confirm that cart functionality works, such as changing donation amounts in-cart, input retention when navigating away from and back to the cart, desired data/fields displays under particular circumstances, etc. </a:t>
            </a:r>
          </a:p>
          <a:p>
            <a:pPr lvl="0"/>
            <a:r>
              <a:rPr lang="en-US" sz="1500" b="1" dirty="0">
                <a:solidFill>
                  <a:srgbClr val="A2CE44"/>
                </a:solidFill>
              </a:rPr>
              <a:t>Shared Layout Tests: </a:t>
            </a:r>
            <a:r>
              <a:rPr lang="en-US" sz="1500" b="1" dirty="0"/>
              <a:t> </a:t>
            </a:r>
            <a:r>
              <a:rPr lang="en-US" sz="1500" dirty="0"/>
              <a:t>5 tests to confirm functionality associated with shared layout items such as </a:t>
            </a:r>
            <a:r>
              <a:rPr lang="en-US" sz="1500" dirty="0" err="1"/>
              <a:t>navbar</a:t>
            </a:r>
            <a:r>
              <a:rPr lang="en-US" sz="1500" dirty="0"/>
              <a:t>, footer, and navigational buttons.</a:t>
            </a:r>
          </a:p>
          <a:p>
            <a:pPr lvl="0"/>
            <a:r>
              <a:rPr lang="en-US" sz="1500" b="1" dirty="0">
                <a:solidFill>
                  <a:srgbClr val="A2CE44"/>
                </a:solidFill>
              </a:rPr>
              <a:t>Unit Project Tests: </a:t>
            </a:r>
            <a:r>
              <a:rPr lang="en-US" sz="1500" dirty="0"/>
              <a:t>26 tests to confirm that each unit’s project page works as intended, including that past and present projects and associated data are correctly displayed, projects are correctly sorted based on various parameters, that on-page buttons perform desired functions, that on-page links direct to the correct locations, etc.</a:t>
            </a:r>
          </a:p>
          <a:p>
            <a:pPr lvl="0"/>
            <a:r>
              <a:rPr lang="en-US" sz="1500" b="1" dirty="0">
                <a:solidFill>
                  <a:srgbClr val="A2CE44"/>
                </a:solidFill>
              </a:rPr>
              <a:t>Visual Tests: </a:t>
            </a:r>
            <a:r>
              <a:rPr lang="en-US" sz="1500" dirty="0"/>
              <a:t>10 test methods split across four classes for various items that cannot be feasibly confirmed programmatically. Instead, each test’s conditions are set up via scripting, then the program pauses and waits for the user to visually confirm that items display correctly. </a:t>
            </a:r>
          </a:p>
          <a:p>
            <a:pPr marL="0" indent="0">
              <a:buNone/>
            </a:pPr>
            <a:endParaRPr lang="en-US" sz="1500" dirty="0"/>
          </a:p>
        </p:txBody>
      </p:sp>
    </p:spTree>
    <p:extLst>
      <p:ext uri="{BB962C8B-B14F-4D97-AF65-F5344CB8AC3E}">
        <p14:creationId xmlns:p14="http://schemas.microsoft.com/office/powerpoint/2010/main" val="1796219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Noteworthy Features</a:t>
            </a:r>
          </a:p>
        </p:txBody>
      </p:sp>
      <p:sp>
        <p:nvSpPr>
          <p:cNvPr id="3" name="Content Placeholder 2"/>
          <p:cNvSpPr>
            <a:spLocks noGrp="1"/>
          </p:cNvSpPr>
          <p:nvPr>
            <p:ph idx="1"/>
          </p:nvPr>
        </p:nvSpPr>
        <p:spPr>
          <a:xfrm>
            <a:off x="818712" y="2419507"/>
            <a:ext cx="10554574" cy="3636511"/>
          </a:xfrm>
        </p:spPr>
        <p:txBody>
          <a:bodyPr>
            <a:normAutofit fontScale="92500" lnSpcReduction="20000"/>
          </a:bodyPr>
          <a:lstStyle/>
          <a:p>
            <a:r>
              <a:rPr lang="en-US" dirty="0">
                <a:solidFill>
                  <a:srgbClr val="FFFF00"/>
                </a:solidFill>
              </a:rPr>
              <a:t>Multiple</a:t>
            </a:r>
            <a:r>
              <a:rPr lang="en-US" dirty="0"/>
              <a:t> shopping cart gifts go over to CRM as separate transactions with unique revenue attributes, but the credit card is only charged </a:t>
            </a:r>
            <a:r>
              <a:rPr lang="en-US" dirty="0">
                <a:solidFill>
                  <a:srgbClr val="FFFF00"/>
                </a:solidFill>
              </a:rPr>
              <a:t>once</a:t>
            </a:r>
            <a:r>
              <a:rPr lang="en-US" dirty="0"/>
              <a:t> from the end-users perspective</a:t>
            </a:r>
          </a:p>
          <a:p>
            <a:r>
              <a:rPr lang="en-US" dirty="0">
                <a:solidFill>
                  <a:srgbClr val="FFFF00"/>
                </a:solidFill>
              </a:rPr>
              <a:t>PayPal</a:t>
            </a:r>
            <a:r>
              <a:rPr lang="en-US" dirty="0"/>
              <a:t> payments made directly using PayPal’s API, no need for 3</a:t>
            </a:r>
            <a:r>
              <a:rPr lang="en-US" baseline="30000" dirty="0"/>
              <a:t>rd</a:t>
            </a:r>
            <a:r>
              <a:rPr lang="en-US" dirty="0"/>
              <a:t> party JavaScript in BBIS</a:t>
            </a:r>
          </a:p>
          <a:p>
            <a:r>
              <a:rPr lang="en-US" dirty="0"/>
              <a:t>Unique SPARK transactions IDs are saved in the CRM batch and SPARK database for </a:t>
            </a:r>
            <a:r>
              <a:rPr lang="en-US" dirty="0">
                <a:solidFill>
                  <a:srgbClr val="FFFF00"/>
                </a:solidFill>
              </a:rPr>
              <a:t>reconciling</a:t>
            </a:r>
          </a:p>
          <a:p>
            <a:r>
              <a:rPr lang="en-US" dirty="0"/>
              <a:t>Created a </a:t>
            </a:r>
            <a:r>
              <a:rPr lang="en-US" dirty="0">
                <a:solidFill>
                  <a:srgbClr val="FFFF00"/>
                </a:solidFill>
              </a:rPr>
              <a:t>Rescue Dropped Transaction </a:t>
            </a:r>
            <a:r>
              <a:rPr lang="en-US" dirty="0"/>
              <a:t>page for our gift processors to use when a gift is charged in BBMS/PayPal but does not write to CRM. (Rarely used, but is nice to have!)</a:t>
            </a:r>
          </a:p>
          <a:p>
            <a:r>
              <a:rPr lang="en-US" dirty="0"/>
              <a:t>Only first/last name and email are required, but if the user inputs additional information on the BBMS or PayPal checkout process it will flow to the </a:t>
            </a:r>
            <a:r>
              <a:rPr lang="en-US" dirty="0">
                <a:solidFill>
                  <a:srgbClr val="FFFF00"/>
                </a:solidFill>
              </a:rPr>
              <a:t>constituent information </a:t>
            </a:r>
            <a:r>
              <a:rPr lang="en-US" dirty="0"/>
              <a:t>in the CRM batch</a:t>
            </a:r>
          </a:p>
          <a:p>
            <a:r>
              <a:rPr lang="en-US" dirty="0"/>
              <a:t>Automated </a:t>
            </a:r>
            <a:r>
              <a:rPr lang="en-US" dirty="0">
                <a:solidFill>
                  <a:srgbClr val="FFFF00"/>
                </a:solidFill>
              </a:rPr>
              <a:t>abandoned</a:t>
            </a:r>
            <a:r>
              <a:rPr lang="en-US" dirty="0"/>
              <a:t> shopping cart emails that go out 3 hours after a user has left, </a:t>
            </a:r>
            <a:br>
              <a:rPr lang="en-US" dirty="0"/>
            </a:br>
            <a:r>
              <a:rPr lang="en-US" dirty="0"/>
              <a:t>with a link to pickup their cart where they left off</a:t>
            </a:r>
          </a:p>
          <a:p>
            <a:r>
              <a:rPr lang="en-US" dirty="0"/>
              <a:t>Google Analytics Commerce </a:t>
            </a:r>
            <a:r>
              <a:rPr lang="en-US" dirty="0">
                <a:solidFill>
                  <a:srgbClr val="FFFF00"/>
                </a:solidFill>
              </a:rPr>
              <a:t>integration</a:t>
            </a:r>
            <a:r>
              <a:rPr lang="en-US" dirty="0"/>
              <a:t> to view project page and campaign conversion statistics (better integration than with BBIS)</a:t>
            </a:r>
          </a:p>
          <a:p>
            <a:endParaRPr lang="en-US" dirty="0"/>
          </a:p>
        </p:txBody>
      </p:sp>
    </p:spTree>
    <p:extLst>
      <p:ext uri="{BB962C8B-B14F-4D97-AF65-F5344CB8AC3E}">
        <p14:creationId xmlns:p14="http://schemas.microsoft.com/office/powerpoint/2010/main" val="4273648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FSU Statistics</a:t>
            </a:r>
            <a:endParaRPr lang="en-US" sz="2400" dirty="0"/>
          </a:p>
        </p:txBody>
      </p:sp>
      <p:sp>
        <p:nvSpPr>
          <p:cNvPr id="4" name="TextBox 3"/>
          <p:cNvSpPr txBox="1"/>
          <p:nvPr/>
        </p:nvSpPr>
        <p:spPr>
          <a:xfrm>
            <a:off x="6128872" y="2459320"/>
            <a:ext cx="5205506" cy="3600986"/>
          </a:xfrm>
          <a:prstGeom prst="rect">
            <a:avLst/>
          </a:prstGeom>
          <a:noFill/>
        </p:spPr>
        <p:txBody>
          <a:bodyPr wrap="square" rtlCol="0">
            <a:spAutoFit/>
          </a:bodyPr>
          <a:lstStyle/>
          <a:p>
            <a:r>
              <a:rPr lang="en-US" sz="5400" b="1" dirty="0"/>
              <a:t>15,764</a:t>
            </a:r>
          </a:p>
          <a:p>
            <a:r>
              <a:rPr lang="en-US" sz="4000" b="1" dirty="0">
                <a:solidFill>
                  <a:srgbClr val="A2CE44"/>
                </a:solidFill>
              </a:rPr>
              <a:t>Gifts</a:t>
            </a:r>
          </a:p>
          <a:p>
            <a:endParaRPr lang="en-US" sz="4000" b="1" dirty="0">
              <a:solidFill>
                <a:schemeClr val="bg1"/>
              </a:solidFill>
            </a:endParaRPr>
          </a:p>
          <a:p>
            <a:r>
              <a:rPr lang="en-US" sz="5400" b="1" dirty="0"/>
              <a:t>$2,255,426</a:t>
            </a:r>
          </a:p>
          <a:p>
            <a:r>
              <a:rPr lang="en-US" sz="4000" b="1" dirty="0">
                <a:solidFill>
                  <a:srgbClr val="A2CE44"/>
                </a:solidFill>
              </a:rPr>
              <a:t>Raised </a:t>
            </a:r>
          </a:p>
        </p:txBody>
      </p:sp>
      <p:sp>
        <p:nvSpPr>
          <p:cNvPr id="6" name="TextBox 5"/>
          <p:cNvSpPr txBox="1"/>
          <p:nvPr/>
        </p:nvSpPr>
        <p:spPr>
          <a:xfrm>
            <a:off x="923366" y="2459320"/>
            <a:ext cx="5205506" cy="3600986"/>
          </a:xfrm>
          <a:prstGeom prst="rect">
            <a:avLst/>
          </a:prstGeom>
          <a:noFill/>
        </p:spPr>
        <p:txBody>
          <a:bodyPr wrap="square" rtlCol="0">
            <a:spAutoFit/>
          </a:bodyPr>
          <a:lstStyle/>
          <a:p>
            <a:r>
              <a:rPr lang="en-US" sz="5400" b="1" dirty="0"/>
              <a:t>702</a:t>
            </a:r>
          </a:p>
          <a:p>
            <a:r>
              <a:rPr lang="en-US" sz="4000" b="1" dirty="0">
                <a:solidFill>
                  <a:srgbClr val="A2CE44"/>
                </a:solidFill>
              </a:rPr>
              <a:t>Projects</a:t>
            </a:r>
          </a:p>
          <a:p>
            <a:endParaRPr lang="en-US" sz="4000" b="1" dirty="0">
              <a:solidFill>
                <a:schemeClr val="bg1"/>
              </a:solidFill>
            </a:endParaRPr>
          </a:p>
          <a:p>
            <a:r>
              <a:rPr lang="en-US" sz="5400" b="1" dirty="0"/>
              <a:t>10,975</a:t>
            </a:r>
          </a:p>
          <a:p>
            <a:r>
              <a:rPr lang="en-US" sz="4000" b="1" dirty="0">
                <a:solidFill>
                  <a:srgbClr val="A2CE44"/>
                </a:solidFill>
              </a:rPr>
              <a:t>Supporters</a:t>
            </a:r>
          </a:p>
        </p:txBody>
      </p:sp>
      <p:sp>
        <p:nvSpPr>
          <p:cNvPr id="5" name="Title 1"/>
          <p:cNvSpPr txBox="1">
            <a:spLocks/>
          </p:cNvSpPr>
          <p:nvPr/>
        </p:nvSpPr>
        <p:spPr>
          <a:xfrm>
            <a:off x="5633013" y="815607"/>
            <a:ext cx="5748985" cy="517147"/>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accent1">
                    <a:lumMod val="40000"/>
                    <a:lumOff val="60000"/>
                  </a:schemeClr>
                </a:solidFill>
              </a:rPr>
              <a:t>(As of this Recording)</a:t>
            </a:r>
          </a:p>
        </p:txBody>
      </p:sp>
    </p:spTree>
    <p:extLst>
      <p:ext uri="{BB962C8B-B14F-4D97-AF65-F5344CB8AC3E}">
        <p14:creationId xmlns:p14="http://schemas.microsoft.com/office/powerpoint/2010/main" val="3213402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idx="1"/>
          </p:nvPr>
        </p:nvSpPr>
        <p:spPr/>
        <p:txBody>
          <a:bodyPr/>
          <a:lstStyle/>
          <a:p>
            <a:r>
              <a:rPr lang="en-US" dirty="0"/>
              <a:t>We want to help! Seriously, ask us something!</a:t>
            </a:r>
          </a:p>
        </p:txBody>
      </p:sp>
    </p:spTree>
    <p:extLst>
      <p:ext uri="{BB962C8B-B14F-4D97-AF65-F5344CB8AC3E}">
        <p14:creationId xmlns:p14="http://schemas.microsoft.com/office/powerpoint/2010/main" val="1026683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More Information</a:t>
            </a:r>
          </a:p>
        </p:txBody>
      </p:sp>
      <p:sp>
        <p:nvSpPr>
          <p:cNvPr id="3" name="Content Placeholder 2"/>
          <p:cNvSpPr>
            <a:spLocks noGrp="1"/>
          </p:cNvSpPr>
          <p:nvPr>
            <p:ph idx="1"/>
          </p:nvPr>
        </p:nvSpPr>
        <p:spPr/>
        <p:txBody>
          <a:bodyPr/>
          <a:lstStyle/>
          <a:p>
            <a:pPr marL="0" indent="0">
              <a:buNone/>
            </a:pPr>
            <a:r>
              <a:rPr lang="en-US" sz="2800" b="1" dirty="0"/>
              <a:t>Check out SPARK FSU for yourself at </a:t>
            </a:r>
            <a:r>
              <a:rPr lang="en-US" sz="2800" b="1" u="sng" dirty="0">
                <a:solidFill>
                  <a:srgbClr val="A2CE44"/>
                </a:solidFill>
                <a:hlinkClick r:id="rId2"/>
              </a:rPr>
              <a:t>http://spark.fsu.edu</a:t>
            </a:r>
            <a:endParaRPr lang="en-US" sz="2800" b="1" u="sng" dirty="0">
              <a:solidFill>
                <a:srgbClr val="A2CE44"/>
              </a:solidFill>
            </a:endParaRPr>
          </a:p>
          <a:p>
            <a:pPr marL="0" indent="0" algn="ctr">
              <a:buNone/>
            </a:pPr>
            <a:r>
              <a:rPr lang="en-US" sz="2800" i="1" u="sng" dirty="0">
                <a:solidFill>
                  <a:srgbClr val="FFFF00"/>
                </a:solidFill>
              </a:rPr>
              <a:t>(donations </a:t>
            </a:r>
            <a:r>
              <a:rPr lang="en-US" sz="2800" i="1" u="sng" dirty="0" err="1">
                <a:solidFill>
                  <a:srgbClr val="FFFF00"/>
                </a:solidFill>
              </a:rPr>
              <a:t>glady</a:t>
            </a:r>
            <a:r>
              <a:rPr lang="en-US" sz="2800" i="1" u="sng" dirty="0">
                <a:solidFill>
                  <a:srgbClr val="FFFF00"/>
                </a:solidFill>
              </a:rPr>
              <a:t> accepted)</a:t>
            </a:r>
          </a:p>
          <a:p>
            <a:pPr marL="0" indent="0">
              <a:buNone/>
            </a:pPr>
            <a:endParaRPr lang="en-US" dirty="0"/>
          </a:p>
          <a:p>
            <a:r>
              <a:rPr lang="en-US" dirty="0"/>
              <a:t>Jeff Bauer (</a:t>
            </a:r>
            <a:r>
              <a:rPr lang="en-US" u="sng" dirty="0">
                <a:solidFill>
                  <a:srgbClr val="A2CE44"/>
                </a:solidFill>
              </a:rPr>
              <a:t>jbauer@foundation.fsu.edu</a:t>
            </a:r>
            <a:r>
              <a:rPr lang="en-US" dirty="0"/>
              <a:t>)</a:t>
            </a:r>
          </a:p>
          <a:p>
            <a:r>
              <a:rPr lang="en-US" dirty="0"/>
              <a:t>Karina Perez (</a:t>
            </a:r>
            <a:r>
              <a:rPr lang="en-US" u="sng" dirty="0">
                <a:solidFill>
                  <a:srgbClr val="A2CE44"/>
                </a:solidFill>
              </a:rPr>
              <a:t>kperez@foundation.fsu.edu</a:t>
            </a:r>
            <a:r>
              <a:rPr lang="en-US" dirty="0"/>
              <a:t>)</a:t>
            </a:r>
          </a:p>
          <a:p>
            <a:r>
              <a:rPr lang="en-US" dirty="0"/>
              <a:t>Tiehu Jiang (</a:t>
            </a:r>
            <a:r>
              <a:rPr lang="en-US" u="sng" dirty="0">
                <a:solidFill>
                  <a:srgbClr val="A2CE44"/>
                </a:solidFill>
              </a:rPr>
              <a:t>tjiang@foundation.fsu.edu</a:t>
            </a:r>
            <a:r>
              <a:rPr lang="en-US" dirty="0"/>
              <a:t>)</a:t>
            </a:r>
          </a:p>
          <a:p>
            <a:r>
              <a:rPr lang="en-US" dirty="0"/>
              <a:t>Danny Brown (</a:t>
            </a:r>
            <a:r>
              <a:rPr lang="en-US" u="sng" dirty="0">
                <a:solidFill>
                  <a:srgbClr val="A2CE44"/>
                </a:solidFill>
              </a:rPr>
              <a:t>dbrown@foundation.fsu.edu</a:t>
            </a:r>
            <a:r>
              <a:rPr lang="en-US" dirty="0"/>
              <a:t>)</a:t>
            </a:r>
          </a:p>
        </p:txBody>
      </p:sp>
    </p:spTree>
    <p:extLst>
      <p:ext uri="{BB962C8B-B14F-4D97-AF65-F5344CB8AC3E}">
        <p14:creationId xmlns:p14="http://schemas.microsoft.com/office/powerpoint/2010/main" val="2436906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The History of Crowdfunding at Florida State University</a:t>
            </a:r>
          </a:p>
        </p:txBody>
      </p:sp>
      <p:sp>
        <p:nvSpPr>
          <p:cNvPr id="9" name="Text Placeholder 8"/>
          <p:cNvSpPr>
            <a:spLocks noGrp="1"/>
          </p:cNvSpPr>
          <p:nvPr>
            <p:ph type="body" idx="1"/>
          </p:nvPr>
        </p:nvSpPr>
        <p:spPr/>
        <p:txBody>
          <a:bodyPr/>
          <a:lstStyle/>
          <a:p>
            <a:r>
              <a:rPr lang="en-US" i="1" dirty="0"/>
              <a:t>“Those who cannot remember the past are doomed to repeat it” - </a:t>
            </a:r>
            <a:r>
              <a:rPr lang="en-US" dirty="0"/>
              <a:t> George Santayana</a:t>
            </a:r>
            <a:endParaRPr lang="en-US" i="1" dirty="0"/>
          </a:p>
        </p:txBody>
      </p:sp>
    </p:spTree>
    <p:extLst>
      <p:ext uri="{BB962C8B-B14F-4D97-AF65-F5344CB8AC3E}">
        <p14:creationId xmlns:p14="http://schemas.microsoft.com/office/powerpoint/2010/main" val="1827299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SPARK FSU Got it’s Initial Spark</a:t>
            </a:r>
          </a:p>
        </p:txBody>
      </p:sp>
      <p:sp>
        <p:nvSpPr>
          <p:cNvPr id="3" name="Content Placeholder 2"/>
          <p:cNvSpPr>
            <a:spLocks noGrp="1"/>
          </p:cNvSpPr>
          <p:nvPr>
            <p:ph sz="half" idx="1"/>
          </p:nvPr>
        </p:nvSpPr>
        <p:spPr>
          <a:xfrm>
            <a:off x="818712" y="2222287"/>
            <a:ext cx="10563286" cy="3638763"/>
          </a:xfrm>
        </p:spPr>
        <p:txBody>
          <a:bodyPr>
            <a:normAutofit/>
          </a:bodyPr>
          <a:lstStyle/>
          <a:p>
            <a:r>
              <a:rPr lang="en-US" dirty="0"/>
              <a:t>As the legend goes, back in the long </a:t>
            </a:r>
            <a:r>
              <a:rPr lang="en-US" dirty="0" err="1"/>
              <a:t>long</a:t>
            </a:r>
            <a:r>
              <a:rPr lang="en-US" dirty="0"/>
              <a:t> ago of 2013 a film school student decided to start a </a:t>
            </a:r>
            <a:r>
              <a:rPr lang="en-US" dirty="0" err="1"/>
              <a:t>GoFundMe</a:t>
            </a:r>
            <a:r>
              <a:rPr lang="en-US" dirty="0"/>
              <a:t> page to raise money and cover the costs of their film project. The Dean of the college found out and was upset, which created the urgent need for a crowdfunding solution that would meet the Foundation’s fundraising requirements.</a:t>
            </a:r>
          </a:p>
          <a:p>
            <a:r>
              <a:rPr lang="en-US" dirty="0"/>
              <a:t>Due to a </a:t>
            </a:r>
            <a:r>
              <a:rPr lang="en-US" u="sng" dirty="0"/>
              <a:t>wealth of </a:t>
            </a:r>
            <a:r>
              <a:rPr lang="en-US" u="sng" dirty="0">
                <a:solidFill>
                  <a:srgbClr val="FFFF00"/>
                </a:solidFill>
              </a:rPr>
              <a:t>world-class exceptional </a:t>
            </a:r>
            <a:r>
              <a:rPr lang="en-US" u="sng" dirty="0"/>
              <a:t>development talent at the Foundation</a:t>
            </a:r>
            <a:r>
              <a:rPr lang="en-US" dirty="0"/>
              <a:t>*, the decision was made to develop a custom application internally instead of seeking a 3</a:t>
            </a:r>
            <a:r>
              <a:rPr lang="en-US" baseline="30000" dirty="0"/>
              <a:t>rd</a:t>
            </a:r>
            <a:r>
              <a:rPr lang="en-US" dirty="0"/>
              <a:t> party solution.</a:t>
            </a:r>
          </a:p>
          <a:p>
            <a:r>
              <a:rPr lang="en-US" dirty="0"/>
              <a:t>As a result, SPARK FSU (</a:t>
            </a:r>
            <a:r>
              <a:rPr lang="en-US" u="sng" dirty="0">
                <a:solidFill>
                  <a:schemeClr val="accent1"/>
                </a:solidFill>
              </a:rPr>
              <a:t>https://spark.fsu.edu</a:t>
            </a:r>
            <a:r>
              <a:rPr lang="en-US" dirty="0"/>
              <a:t>) was born into the world in early 2014.</a:t>
            </a:r>
          </a:p>
        </p:txBody>
      </p:sp>
      <p:sp>
        <p:nvSpPr>
          <p:cNvPr id="5" name="TextBox 4"/>
          <p:cNvSpPr txBox="1"/>
          <p:nvPr/>
        </p:nvSpPr>
        <p:spPr>
          <a:xfrm>
            <a:off x="1183341" y="6101976"/>
            <a:ext cx="10198657" cy="307777"/>
          </a:xfrm>
          <a:prstGeom prst="rect">
            <a:avLst/>
          </a:prstGeom>
          <a:noFill/>
        </p:spPr>
        <p:txBody>
          <a:bodyPr wrap="square" rtlCol="0">
            <a:spAutoFit/>
          </a:bodyPr>
          <a:lstStyle/>
          <a:p>
            <a:r>
              <a:rPr lang="en-US" sz="1400" i="1" dirty="0"/>
              <a:t>*The accuracy of this statement </a:t>
            </a:r>
            <a:r>
              <a:rPr lang="en-US" sz="1400" i="1" dirty="0">
                <a:solidFill>
                  <a:srgbClr val="FFFF00"/>
                </a:solidFill>
              </a:rPr>
              <a:t>cannot be verified</a:t>
            </a:r>
            <a:r>
              <a:rPr lang="en-US" sz="1400" i="1" dirty="0"/>
              <a:t>, as the developers in question wrote this presentation.</a:t>
            </a:r>
          </a:p>
        </p:txBody>
      </p:sp>
    </p:spTree>
    <p:extLst>
      <p:ext uri="{BB962C8B-B14F-4D97-AF65-F5344CB8AC3E}">
        <p14:creationId xmlns:p14="http://schemas.microsoft.com/office/powerpoint/2010/main" val="735355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55577"/>
            <a:ext cx="10571998" cy="970450"/>
          </a:xfrm>
        </p:spPr>
        <p:txBody>
          <a:bodyPr/>
          <a:lstStyle/>
          <a:p>
            <a:r>
              <a:rPr lang="en-US" dirty="0"/>
              <a:t>How Crowdfunding Works on SPARK FSU</a:t>
            </a:r>
          </a:p>
        </p:txBody>
      </p:sp>
      <p:sp>
        <p:nvSpPr>
          <p:cNvPr id="3" name="Content Placeholder 2"/>
          <p:cNvSpPr>
            <a:spLocks noGrp="1"/>
          </p:cNvSpPr>
          <p:nvPr>
            <p:ph sz="half" idx="1"/>
          </p:nvPr>
        </p:nvSpPr>
        <p:spPr>
          <a:xfrm>
            <a:off x="310394" y="2222287"/>
            <a:ext cx="5694192" cy="4245625"/>
          </a:xfrm>
        </p:spPr>
        <p:txBody>
          <a:bodyPr>
            <a:normAutofit/>
          </a:bodyPr>
          <a:lstStyle/>
          <a:p>
            <a:pPr>
              <a:buFont typeface="+mj-lt"/>
              <a:buAutoNum type="arabicPeriod"/>
            </a:pPr>
            <a:r>
              <a:rPr lang="en-US" dirty="0"/>
              <a:t>Faculty/Staff have the ability to log in to an Admin website and </a:t>
            </a:r>
            <a:r>
              <a:rPr lang="en-US" dirty="0">
                <a:solidFill>
                  <a:srgbClr val="FFFF00"/>
                </a:solidFill>
              </a:rPr>
              <a:t>create</a:t>
            </a:r>
            <a:r>
              <a:rPr lang="en-US" dirty="0"/>
              <a:t> projects based on existing Foundation fund numbers, using University credentials</a:t>
            </a:r>
          </a:p>
          <a:p>
            <a:pPr>
              <a:buFont typeface="+mj-lt"/>
              <a:buAutoNum type="arabicPeriod"/>
            </a:pPr>
            <a:r>
              <a:rPr lang="en-US" dirty="0"/>
              <a:t>The college Dean has to </a:t>
            </a:r>
            <a:r>
              <a:rPr lang="en-US" dirty="0">
                <a:solidFill>
                  <a:srgbClr val="FFFF00"/>
                </a:solidFill>
              </a:rPr>
              <a:t>approve</a:t>
            </a:r>
            <a:r>
              <a:rPr lang="en-US" dirty="0"/>
              <a:t> the project</a:t>
            </a:r>
          </a:p>
          <a:p>
            <a:pPr>
              <a:buFont typeface="+mj-lt"/>
              <a:buAutoNum type="arabicPeriod"/>
            </a:pPr>
            <a:r>
              <a:rPr lang="en-US" dirty="0"/>
              <a:t>After approval, students are allowed to login and </a:t>
            </a:r>
            <a:r>
              <a:rPr lang="en-US" dirty="0">
                <a:solidFill>
                  <a:srgbClr val="FFFF00"/>
                </a:solidFill>
              </a:rPr>
              <a:t>contribute</a:t>
            </a:r>
            <a:r>
              <a:rPr lang="en-US" dirty="0"/>
              <a:t> to the project page</a:t>
            </a:r>
          </a:p>
          <a:p>
            <a:pPr>
              <a:buFont typeface="+mj-lt"/>
              <a:buAutoNum type="arabicPeriod"/>
            </a:pPr>
            <a:r>
              <a:rPr lang="en-US" dirty="0"/>
              <a:t>All projects have a </a:t>
            </a:r>
            <a:r>
              <a:rPr lang="en-US" dirty="0">
                <a:solidFill>
                  <a:srgbClr val="FFFF00"/>
                </a:solidFill>
              </a:rPr>
              <a:t>goal</a:t>
            </a:r>
            <a:r>
              <a:rPr lang="en-US" dirty="0"/>
              <a:t> and a real-time thermometer, along with pictures</a:t>
            </a:r>
          </a:p>
          <a:p>
            <a:r>
              <a:rPr lang="en-US" dirty="0">
                <a:solidFill>
                  <a:srgbClr val="FFFF00"/>
                </a:solidFill>
              </a:rPr>
              <a:t>Optional features </a:t>
            </a:r>
            <a:r>
              <a:rPr lang="en-US" dirty="0"/>
              <a:t>are a donor roll, social media integration, and giving levels</a:t>
            </a:r>
          </a:p>
        </p:txBody>
      </p:sp>
      <p:sp>
        <p:nvSpPr>
          <p:cNvPr id="4" name="Content Placeholder 3"/>
          <p:cNvSpPr>
            <a:spLocks noGrp="1"/>
          </p:cNvSpPr>
          <p:nvPr>
            <p:ph sz="half" idx="2"/>
          </p:nvPr>
        </p:nvSpPr>
        <p:spPr>
          <a:xfrm>
            <a:off x="6187415" y="2222287"/>
            <a:ext cx="5515227" cy="3952010"/>
          </a:xfrm>
        </p:spPr>
        <p:txBody>
          <a:bodyPr>
            <a:normAutofit/>
          </a:bodyPr>
          <a:lstStyle/>
          <a:p>
            <a:r>
              <a:rPr lang="en-US" dirty="0"/>
              <a:t>Online donations </a:t>
            </a:r>
            <a:r>
              <a:rPr lang="en-US" dirty="0">
                <a:solidFill>
                  <a:srgbClr val="FFFF00"/>
                </a:solidFill>
              </a:rPr>
              <a:t>automatically</a:t>
            </a:r>
            <a:r>
              <a:rPr lang="en-US" dirty="0"/>
              <a:t> flow to a CRM batch, (on-premise hosting)</a:t>
            </a:r>
          </a:p>
          <a:p>
            <a:r>
              <a:rPr lang="en-US" dirty="0"/>
              <a:t>The gifts flow to the fund selected, but are also earmarked to that project ID using a </a:t>
            </a:r>
            <a:r>
              <a:rPr lang="en-US" dirty="0">
                <a:solidFill>
                  <a:srgbClr val="FFFF00"/>
                </a:solidFill>
              </a:rPr>
              <a:t>revenue attribute</a:t>
            </a:r>
          </a:p>
          <a:p>
            <a:r>
              <a:rPr lang="en-US" dirty="0"/>
              <a:t>Gift processors have the ability to </a:t>
            </a:r>
            <a:r>
              <a:rPr lang="en-US" dirty="0">
                <a:solidFill>
                  <a:srgbClr val="FFFF00"/>
                </a:solidFill>
              </a:rPr>
              <a:t>manually add non-online donations </a:t>
            </a:r>
            <a:r>
              <a:rPr lang="en-US" dirty="0"/>
              <a:t>like cash/checks to projects and the donor roll</a:t>
            </a:r>
          </a:p>
          <a:p>
            <a:r>
              <a:rPr lang="en-US" dirty="0"/>
              <a:t>We use 3</a:t>
            </a:r>
            <a:r>
              <a:rPr lang="en-US" baseline="30000" dirty="0"/>
              <a:t>rd</a:t>
            </a:r>
            <a:r>
              <a:rPr lang="en-US" dirty="0"/>
              <a:t> party JavaScript for </a:t>
            </a:r>
            <a:r>
              <a:rPr lang="en-US" dirty="0" err="1">
                <a:solidFill>
                  <a:srgbClr val="FFFF00"/>
                </a:solidFill>
              </a:rPr>
              <a:t>Paypal</a:t>
            </a:r>
            <a:r>
              <a:rPr lang="en-US" dirty="0"/>
              <a:t> payments</a:t>
            </a:r>
          </a:p>
          <a:p>
            <a:r>
              <a:rPr lang="en-US" dirty="0"/>
              <a:t>SSRS reports are available for development officers to </a:t>
            </a:r>
            <a:r>
              <a:rPr lang="en-US" dirty="0">
                <a:solidFill>
                  <a:srgbClr val="FFFF00"/>
                </a:solidFill>
              </a:rPr>
              <a:t>view</a:t>
            </a:r>
            <a:r>
              <a:rPr lang="en-US" dirty="0"/>
              <a:t> donor information</a:t>
            </a:r>
          </a:p>
        </p:txBody>
      </p:sp>
    </p:spTree>
    <p:extLst>
      <p:ext uri="{BB962C8B-B14F-4D97-AF65-F5344CB8AC3E}">
        <p14:creationId xmlns:p14="http://schemas.microsoft.com/office/powerpoint/2010/main" val="1951983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Tale of 3 SPARK Versions</a:t>
            </a:r>
          </a:p>
        </p:txBody>
      </p:sp>
      <p:sp>
        <p:nvSpPr>
          <p:cNvPr id="3" name="Text Placeholder 2"/>
          <p:cNvSpPr>
            <a:spLocks noGrp="1"/>
          </p:cNvSpPr>
          <p:nvPr>
            <p:ph type="body" idx="1"/>
          </p:nvPr>
        </p:nvSpPr>
        <p:spPr/>
        <p:txBody>
          <a:bodyPr/>
          <a:lstStyle/>
          <a:p>
            <a:r>
              <a:rPr lang="en-US" dirty="0"/>
              <a:t>Spark 1.0 (</a:t>
            </a:r>
            <a:r>
              <a:rPr lang="en-US" i="1" dirty="0"/>
              <a:t>2013-2015</a:t>
            </a:r>
            <a:r>
              <a:rPr lang="en-US" dirty="0"/>
              <a:t>)</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27961" y="2751138"/>
            <a:ext cx="3762390" cy="3109912"/>
          </a:xfrm>
        </p:spPr>
      </p:pic>
      <p:sp>
        <p:nvSpPr>
          <p:cNvPr id="5" name="Text Placeholder 4"/>
          <p:cNvSpPr>
            <a:spLocks noGrp="1"/>
          </p:cNvSpPr>
          <p:nvPr>
            <p:ph type="body" sz="quarter" idx="3"/>
          </p:nvPr>
        </p:nvSpPr>
        <p:spPr/>
        <p:txBody>
          <a:bodyPr/>
          <a:lstStyle/>
          <a:p>
            <a:r>
              <a:rPr lang="en-US" dirty="0"/>
              <a:t>Spark 2.0 (</a:t>
            </a:r>
            <a:r>
              <a:rPr lang="en-US" i="1" dirty="0"/>
              <a:t>2015-2019</a:t>
            </a:r>
            <a:r>
              <a:rPr lang="en-US" dirty="0"/>
              <a:t>)</a:t>
            </a:r>
          </a:p>
        </p:txBody>
      </p:sp>
      <p:pic>
        <p:nvPicPr>
          <p:cNvPr id="9" name="Content Placeholder 8"/>
          <p:cNvPicPr>
            <a:picLocks noGrp="1" noChangeAspect="1"/>
          </p:cNvPicPr>
          <p:nvPr>
            <p:ph sz="quarter" idx="4"/>
          </p:nvPr>
        </p:nvPicPr>
        <p:blipFill>
          <a:blip r:embed="rId3" cstate="screen">
            <a:extLst>
              <a:ext uri="{28A0092B-C50C-407E-A947-70E740481C1C}">
                <a14:useLocalDpi xmlns:a14="http://schemas.microsoft.com/office/drawing/2010/main"/>
              </a:ext>
            </a:extLst>
          </a:blip>
          <a:stretch>
            <a:fillRect/>
          </a:stretch>
        </p:blipFill>
        <p:spPr>
          <a:xfrm>
            <a:off x="6188075" y="2897114"/>
            <a:ext cx="5194300" cy="2817960"/>
          </a:xfrm>
          <a:prstGeom prst="rect">
            <a:avLst/>
          </a:prstGeom>
        </p:spPr>
      </p:pic>
    </p:spTree>
    <p:extLst>
      <p:ext uri="{BB962C8B-B14F-4D97-AF65-F5344CB8AC3E}">
        <p14:creationId xmlns:p14="http://schemas.microsoft.com/office/powerpoint/2010/main" val="344196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the Spark3 Development Team</a:t>
            </a:r>
          </a:p>
        </p:txBody>
      </p:sp>
      <p:sp>
        <p:nvSpPr>
          <p:cNvPr id="3" name="Content Placeholder 2"/>
          <p:cNvSpPr>
            <a:spLocks noGrp="1"/>
          </p:cNvSpPr>
          <p:nvPr>
            <p:ph sz="half" idx="1"/>
          </p:nvPr>
        </p:nvSpPr>
        <p:spPr/>
        <p:txBody>
          <a:bodyPr>
            <a:normAutofit fontScale="92500"/>
          </a:bodyPr>
          <a:lstStyle/>
          <a:p>
            <a:pPr marL="0" indent="0">
              <a:buNone/>
            </a:pPr>
            <a:r>
              <a:rPr lang="en-US" sz="2400" b="1" dirty="0"/>
              <a:t>Karina Perez</a:t>
            </a:r>
          </a:p>
          <a:p>
            <a:r>
              <a:rPr lang="en-US" dirty="0"/>
              <a:t>Application Development Manager</a:t>
            </a:r>
          </a:p>
          <a:p>
            <a:r>
              <a:rPr lang="en-US" dirty="0"/>
              <a:t>Web UI/UX designer for Spark (Versions 2/3)</a:t>
            </a:r>
          </a:p>
          <a:p>
            <a:r>
              <a:rPr lang="en-US" dirty="0"/>
              <a:t>Worked at FSU for 15 years, 6 years at the Foundation</a:t>
            </a:r>
          </a:p>
          <a:p>
            <a:r>
              <a:rPr lang="en-US" dirty="0"/>
              <a:t>Is the type of person to use a picture of their cat instead of an actual picture</a:t>
            </a:r>
          </a:p>
          <a:p>
            <a:r>
              <a:rPr lang="en-US" dirty="0"/>
              <a:t>Likes to spend time outdoors in the 2 weeks of the year when Florida isn’t a swampy </a:t>
            </a:r>
            <a:br>
              <a:rPr lang="en-US" dirty="0"/>
            </a:br>
            <a:r>
              <a:rPr lang="en-US" dirty="0"/>
              <a:t>heat-stroke wasteland filled with mosquitos</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20769" y="2222500"/>
            <a:ext cx="2728912" cy="3638550"/>
          </a:xfrm>
        </p:spPr>
      </p:pic>
    </p:spTree>
    <p:extLst>
      <p:ext uri="{BB962C8B-B14F-4D97-AF65-F5344CB8AC3E}">
        <p14:creationId xmlns:p14="http://schemas.microsoft.com/office/powerpoint/2010/main" val="3452205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p:cNvSpPr txBox="1">
            <a:spLocks/>
          </p:cNvSpPr>
          <p:nvPr/>
        </p:nvSpPr>
        <p:spPr>
          <a:xfrm>
            <a:off x="1524000" y="340659"/>
            <a:ext cx="9144000" cy="701207"/>
          </a:xfrm>
          <a:prstGeom prst="rect">
            <a:avLst/>
          </a:prstGeom>
        </p:spPr>
        <p:txBody>
          <a:bodyPr anchor="b"/>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dirty="0"/>
              <a:t>Spark 3.0 (2020)</a:t>
            </a:r>
          </a:p>
        </p:txBody>
      </p:sp>
      <p:sp>
        <p:nvSpPr>
          <p:cNvPr id="5" name="Text Placeholder 4"/>
          <p:cNvSpPr txBox="1">
            <a:spLocks/>
          </p:cNvSpPr>
          <p:nvPr/>
        </p:nvSpPr>
        <p:spPr>
          <a:xfrm>
            <a:off x="1524000" y="3078397"/>
            <a:ext cx="9144000" cy="701207"/>
          </a:xfrm>
          <a:prstGeom prst="rect">
            <a:avLst/>
          </a:prstGeom>
        </p:spPr>
        <p:txBody>
          <a:bodyPr anchor="b"/>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dirty="0"/>
              <a:t>(Play prerecorded video inside this prerecorded video ;)</a:t>
            </a:r>
          </a:p>
        </p:txBody>
      </p:sp>
      <p:pic>
        <p:nvPicPr>
          <p:cNvPr id="3" name="1_SparkSiteTour">
            <a:hlinkClick r:id="" action="ppaction://media"/>
            <a:extLst>
              <a:ext uri="{FF2B5EF4-FFF2-40B4-BE49-F238E27FC236}">
                <a16:creationId xmlns:a16="http://schemas.microsoft.com/office/drawing/2014/main" id="{90B39786-5331-4147-8D52-63D62487DA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9950" y="163513"/>
            <a:ext cx="10450513" cy="6530975"/>
          </a:xfrm>
          <a:prstGeom prst="rect">
            <a:avLst/>
          </a:prstGeom>
        </p:spPr>
      </p:pic>
    </p:spTree>
    <p:extLst>
      <p:ext uri="{BB962C8B-B14F-4D97-AF65-F5344CB8AC3E}">
        <p14:creationId xmlns:p14="http://schemas.microsoft.com/office/powerpoint/2010/main" val="287301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5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Transactions Get to BB CRM</a:t>
            </a:r>
          </a:p>
        </p:txBody>
      </p:sp>
      <p:sp>
        <p:nvSpPr>
          <p:cNvPr id="5" name="Content Placeholder 4"/>
          <p:cNvSpPr>
            <a:spLocks noGrp="1"/>
          </p:cNvSpPr>
          <p:nvPr>
            <p:ph sz="half" idx="1"/>
          </p:nvPr>
        </p:nvSpPr>
        <p:spPr>
          <a:xfrm>
            <a:off x="352338" y="2222287"/>
            <a:ext cx="6098796" cy="4388238"/>
          </a:xfrm>
        </p:spPr>
        <p:txBody>
          <a:bodyPr>
            <a:normAutofit fontScale="92500"/>
          </a:bodyPr>
          <a:lstStyle/>
          <a:p>
            <a:pPr marL="0" indent="0">
              <a:buNone/>
            </a:pPr>
            <a:r>
              <a:rPr lang="en-US" b="1" dirty="0"/>
              <a:t>Spark Versions 1.0/2.0</a:t>
            </a:r>
          </a:p>
          <a:p>
            <a:r>
              <a:rPr lang="en-US" dirty="0"/>
              <a:t>Even though the projects display on our custom Spark application, we had to use </a:t>
            </a:r>
            <a:r>
              <a:rPr lang="en-US" dirty="0">
                <a:solidFill>
                  <a:srgbClr val="FFFF00"/>
                </a:solidFill>
              </a:rPr>
              <a:t>middleware</a:t>
            </a:r>
            <a:r>
              <a:rPr lang="en-US" dirty="0"/>
              <a:t> to get donations to CRM</a:t>
            </a:r>
          </a:p>
          <a:p>
            <a:r>
              <a:rPr lang="en-US" dirty="0"/>
              <a:t>Version 1 used </a:t>
            </a:r>
            <a:r>
              <a:rPr lang="en-US" dirty="0">
                <a:solidFill>
                  <a:srgbClr val="FFFF00"/>
                </a:solidFill>
              </a:rPr>
              <a:t>BBNC</a:t>
            </a:r>
            <a:r>
              <a:rPr lang="en-US" dirty="0"/>
              <a:t> and Version 2 used </a:t>
            </a:r>
            <a:r>
              <a:rPr lang="en-US" dirty="0">
                <a:solidFill>
                  <a:srgbClr val="FFFF00"/>
                </a:solidFill>
              </a:rPr>
              <a:t>BBIS</a:t>
            </a:r>
            <a:r>
              <a:rPr lang="en-US" dirty="0"/>
              <a:t> as the middleware</a:t>
            </a:r>
          </a:p>
          <a:p>
            <a:r>
              <a:rPr lang="en-US" dirty="0"/>
              <a:t>We created a </a:t>
            </a:r>
            <a:r>
              <a:rPr lang="en-US" dirty="0">
                <a:solidFill>
                  <a:srgbClr val="FFFF00"/>
                </a:solidFill>
              </a:rPr>
              <a:t>custom Spark only donation form</a:t>
            </a:r>
            <a:r>
              <a:rPr lang="en-US" dirty="0"/>
              <a:t>, and using values passed through the URL would pre-fill in the designation and Spark revenue attributes</a:t>
            </a:r>
          </a:p>
          <a:p>
            <a:r>
              <a:rPr lang="en-US" dirty="0"/>
              <a:t>This added complexity to the process and increased potential for </a:t>
            </a:r>
            <a:r>
              <a:rPr lang="en-US" dirty="0">
                <a:solidFill>
                  <a:srgbClr val="FFFF00"/>
                </a:solidFill>
              </a:rPr>
              <a:t>drops/fails</a:t>
            </a:r>
            <a:r>
              <a:rPr lang="en-US" dirty="0"/>
              <a:t>, and was limited by BBNC/BBIS capabilities</a:t>
            </a:r>
          </a:p>
          <a:p>
            <a:r>
              <a:rPr lang="en-US" dirty="0"/>
              <a:t>3</a:t>
            </a:r>
            <a:r>
              <a:rPr lang="en-US" baseline="30000" dirty="0"/>
              <a:t>rd</a:t>
            </a:r>
            <a:r>
              <a:rPr lang="en-US" dirty="0"/>
              <a:t>-party JavaScript </a:t>
            </a:r>
            <a:r>
              <a:rPr lang="en-US" dirty="0" err="1"/>
              <a:t>Paypal</a:t>
            </a:r>
            <a:r>
              <a:rPr lang="en-US" dirty="0"/>
              <a:t> code would also sometimes </a:t>
            </a:r>
            <a:r>
              <a:rPr lang="en-US" dirty="0">
                <a:solidFill>
                  <a:srgbClr val="FFFF00"/>
                </a:solidFill>
              </a:rPr>
              <a:t>glitch</a:t>
            </a:r>
          </a:p>
        </p:txBody>
      </p:sp>
      <p:pic>
        <p:nvPicPr>
          <p:cNvPr id="7" name="Content Placeholder 6"/>
          <p:cNvPicPr>
            <a:picLocks noGrp="1" noChangeAspect="1"/>
          </p:cNvPicPr>
          <p:nvPr>
            <p:ph sz="half" idx="2"/>
          </p:nvPr>
        </p:nvPicPr>
        <p:blipFill rotWithShape="1">
          <a:blip r:embed="rId2"/>
          <a:srcRect t="-1" b="43085"/>
          <a:stretch/>
        </p:blipFill>
        <p:spPr>
          <a:xfrm>
            <a:off x="6752564" y="2222286"/>
            <a:ext cx="5230554" cy="4188525"/>
          </a:xfrm>
          <a:prstGeom prst="rect">
            <a:avLst/>
          </a:prstGeom>
        </p:spPr>
      </p:pic>
    </p:spTree>
    <p:extLst>
      <p:ext uri="{BB962C8B-B14F-4D97-AF65-F5344CB8AC3E}">
        <p14:creationId xmlns:p14="http://schemas.microsoft.com/office/powerpoint/2010/main" val="1979759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0E51906D2F6941A47F30EE32ED9F37" ma:contentTypeVersion="13" ma:contentTypeDescription="Create a new document." ma:contentTypeScope="" ma:versionID="d101a87169068d62599bba2da80d9bda">
  <xsd:schema xmlns:xsd="http://www.w3.org/2001/XMLSchema" xmlns:xs="http://www.w3.org/2001/XMLSchema" xmlns:p="http://schemas.microsoft.com/office/2006/metadata/properties" xmlns:ns1="http://schemas.microsoft.com/sharepoint/v3" xmlns:ns2="75e04ff5-cc1d-4907-9efc-28a0cfd9fedf" xmlns:ns3="d03e7b88-7948-4716-9b21-c0e7d5d9d174" targetNamespace="http://schemas.microsoft.com/office/2006/metadata/properties" ma:root="true" ma:fieldsID="6e3eefb655ae5e2b64db676dadd5f083" ns1:_="" ns2:_="" ns3:_="">
    <xsd:import namespace="http://schemas.microsoft.com/sharepoint/v3"/>
    <xsd:import namespace="75e04ff5-cc1d-4907-9efc-28a0cfd9fedf"/>
    <xsd:import namespace="d03e7b88-7948-4716-9b21-c0e7d5d9d174"/>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3:MediaServiceMetadata" minOccurs="0"/>
                <xsd:element ref="ns3:MediaServiceFastMetadata" minOccurs="0"/>
                <xsd:element ref="ns3:MediaServiceAutoTags" minOccurs="0"/>
                <xsd:element ref="ns3:MediaServiceEventHashCode" minOccurs="0"/>
                <xsd:element ref="ns3:MediaServiceGenerationTime" minOccurs="0"/>
                <xsd:element ref="ns3:MediaServiceDateTaken"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e04ff5-cc1d-4907-9efc-28a0cfd9fed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03e7b88-7948-4716-9b21-c0e7d5d9d17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7F91EE-978C-460E-9F7E-0871B21A4E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5e04ff5-cc1d-4907-9efc-28a0cfd9fedf"/>
    <ds:schemaRef ds:uri="d03e7b88-7948-4716-9b21-c0e7d5d9d1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FC6C4C-F31B-4015-97BB-ABF2C15D2688}">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20f2b62-a986-4cc9-9b5a-fe4a59b05236"/>
    <ds:schemaRef ds:uri="http://purl.org/dc/terms/"/>
    <ds:schemaRef ds:uri="9a4b4ea9-3dec-492c-8ca1-b6e44af15e4a"/>
    <ds:schemaRef ds:uri="http://www.w3.org/XML/1998/namespace"/>
    <ds:schemaRef ds:uri="http://purl.org/dc/dcmitype/"/>
    <ds:schemaRef ds:uri="http://schemas.microsoft.com/sharepoint/v3"/>
  </ds:schemaRefs>
</ds:datastoreItem>
</file>

<file path=customXml/itemProps3.xml><?xml version="1.0" encoding="utf-8"?>
<ds:datastoreItem xmlns:ds="http://schemas.openxmlformats.org/officeDocument/2006/customXml" ds:itemID="{7C5E65A1-BCE9-4275-AED5-2419A9C95B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TM03457503[[fn=Quotable]]</Template>
  <TotalTime>2312</TotalTime>
  <Words>2164</Words>
  <Application>Microsoft Office PowerPoint</Application>
  <PresentationFormat>Widescreen</PresentationFormat>
  <Paragraphs>209</Paragraphs>
  <Slides>29</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Century Gothic</vt:lpstr>
      <vt:lpstr>Courier New</vt:lpstr>
      <vt:lpstr>Wingdings 2</vt:lpstr>
      <vt:lpstr>Quotable</vt:lpstr>
      <vt:lpstr>Building a Custom Crowdfunding Website Using Blackbaud SKY API and Blackbaud CRM</vt:lpstr>
      <vt:lpstr>Hi I’m Jeff Bauer, the Director of Information Systems at the Florida State University Foundation!</vt:lpstr>
      <vt:lpstr>The History of Crowdfunding at Florida State University</vt:lpstr>
      <vt:lpstr>How SPARK FSU Got it’s Initial Spark</vt:lpstr>
      <vt:lpstr>How Crowdfunding Works on SPARK FSU</vt:lpstr>
      <vt:lpstr>A Tale of 3 SPARK Versions</vt:lpstr>
      <vt:lpstr>Meet the Spark3 Development Team</vt:lpstr>
      <vt:lpstr>PowerPoint Presentation</vt:lpstr>
      <vt:lpstr>How Transactions Get to BB CRM</vt:lpstr>
      <vt:lpstr>How Transactions Get to BB CRM</vt:lpstr>
      <vt:lpstr>Breaking Down Spark Version 3.0</vt:lpstr>
      <vt:lpstr>Meet the Spark3 Development Team</vt:lpstr>
      <vt:lpstr>Meet the Spark3 Development Team</vt:lpstr>
      <vt:lpstr>Spark Recipe Ingredient List</vt:lpstr>
      <vt:lpstr>Setting Up BB SKY Payments API</vt:lpstr>
      <vt:lpstr>Blackbaud Developer Account Setup</vt:lpstr>
      <vt:lpstr>Blackbaud Developer Account Setup</vt:lpstr>
      <vt:lpstr>SPARK Database Application Settings</vt:lpstr>
      <vt:lpstr>SPARK Admin Sky API Authorize Swim Lanes</vt:lpstr>
      <vt:lpstr>PowerPoint Presentation</vt:lpstr>
      <vt:lpstr>SPARK FSU Checkout Process Swim Lanes</vt:lpstr>
      <vt:lpstr>PowerPoint Presentation</vt:lpstr>
      <vt:lpstr>PowerPoint Presentation</vt:lpstr>
      <vt:lpstr>Automating the QA Testing Process</vt:lpstr>
      <vt:lpstr>PowerPoint Presentation</vt:lpstr>
      <vt:lpstr>Additional Noteworthy Features</vt:lpstr>
      <vt:lpstr>SPARK FSU Statistics</vt:lpstr>
      <vt:lpstr>Questions?</vt:lpstr>
      <vt:lpstr>For More Information</vt:lpstr>
    </vt:vector>
  </TitlesOfParts>
  <Company>Florida State University Foundation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Custom Crowdfunding Website Using SKY API and BBCRM</dc:title>
  <dc:creator>Karina A Perez</dc:creator>
  <cp:lastModifiedBy>David Hendershot</cp:lastModifiedBy>
  <cp:revision>123</cp:revision>
  <dcterms:created xsi:type="dcterms:W3CDTF">2020-07-22T19:31:03Z</dcterms:created>
  <dcterms:modified xsi:type="dcterms:W3CDTF">2020-09-21T18:25:48Z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0x010100F40E51906D2F6941A47F30EE32ED9F37</vt:lpwstr>
  </property>
</Properties>
</file>